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4" r:id="rId8"/>
    <p:sldId id="263" r:id="rId9"/>
    <p:sldId id="265" r:id="rId10"/>
    <p:sldId id="266" r:id="rId11"/>
    <p:sldId id="267" r:id="rId12"/>
    <p:sldId id="280" r:id="rId13"/>
    <p:sldId id="281" r:id="rId14"/>
    <p:sldId id="283" r:id="rId15"/>
    <p:sldId id="268" r:id="rId16"/>
    <p:sldId id="269" r:id="rId17"/>
    <p:sldId id="284" r:id="rId18"/>
    <p:sldId id="270" r:id="rId19"/>
    <p:sldId id="271" r:id="rId20"/>
    <p:sldId id="273" r:id="rId21"/>
    <p:sldId id="272" r:id="rId22"/>
    <p:sldId id="276" r:id="rId23"/>
    <p:sldId id="277" r:id="rId24"/>
    <p:sldId id="278" r:id="rId25"/>
    <p:sldId id="279" r:id="rId26"/>
    <p:sldId id="274" r:id="rId27"/>
    <p:sldId id="285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81DD-3D2F-C8DF-6964-E9B573559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91" y="-195447"/>
            <a:ext cx="9440034" cy="182880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IIT Kharagpur</a:t>
            </a:r>
            <a:br>
              <a:rPr lang="en-US" dirty="0"/>
            </a:br>
            <a:r>
              <a:rPr lang="en-US" sz="4400" dirty="0"/>
              <a:t>Advance Technology Development Centre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4DD3E-9005-D8B6-D541-828AAB7A8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191" y="5155660"/>
            <a:ext cx="3814149" cy="1497165"/>
          </a:xfrm>
        </p:spPr>
        <p:txBody>
          <a:bodyPr/>
          <a:lstStyle/>
          <a:p>
            <a:pPr algn="l"/>
            <a:r>
              <a:rPr lang="en-US" dirty="0"/>
              <a:t>Submitted By</a:t>
            </a:r>
          </a:p>
          <a:p>
            <a:pPr algn="l"/>
            <a:r>
              <a:rPr lang="en-US" dirty="0"/>
              <a:t>Mohd Ali Shamsi (24AT62R02)</a:t>
            </a:r>
          </a:p>
          <a:p>
            <a:pPr algn="l"/>
            <a:r>
              <a:rPr lang="en-US" dirty="0"/>
              <a:t>Himanshu Sinha (24AT62R06)</a:t>
            </a:r>
            <a:endParaRPr lang="en-I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2CB544-50C2-149A-C6E5-63EFF8F0D440}"/>
              </a:ext>
            </a:extLst>
          </p:cNvPr>
          <p:cNvSpPr txBox="1">
            <a:spLocks/>
          </p:cNvSpPr>
          <p:nvPr/>
        </p:nvSpPr>
        <p:spPr>
          <a:xfrm>
            <a:off x="8524477" y="5680953"/>
            <a:ext cx="3664936" cy="16138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Submitted to</a:t>
            </a:r>
          </a:p>
          <a:p>
            <a:pPr algn="r"/>
            <a:r>
              <a:rPr lang="en-US" dirty="0"/>
              <a:t>Prof. Dipankar Debnath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3411CB-2BD7-5611-57EF-A43B4CACBB13}"/>
              </a:ext>
            </a:extLst>
          </p:cNvPr>
          <p:cNvCxnSpPr>
            <a:cxnSpLocks/>
          </p:cNvCxnSpPr>
          <p:nvPr/>
        </p:nvCxnSpPr>
        <p:spPr>
          <a:xfrm>
            <a:off x="335043" y="1792696"/>
            <a:ext cx="9279182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8A3E8F38-B0CD-FBD1-148D-3E0B95204B76}"/>
              </a:ext>
            </a:extLst>
          </p:cNvPr>
          <p:cNvSpPr txBox="1">
            <a:spLocks/>
          </p:cNvSpPr>
          <p:nvPr/>
        </p:nvSpPr>
        <p:spPr>
          <a:xfrm>
            <a:off x="4101831" y="5097293"/>
            <a:ext cx="3988338" cy="16138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Submitted as </a:t>
            </a:r>
          </a:p>
          <a:p>
            <a:r>
              <a:rPr lang="en-US" dirty="0"/>
              <a:t>Fulfillment of </a:t>
            </a:r>
          </a:p>
          <a:p>
            <a:r>
              <a:rPr lang="en-US" dirty="0"/>
              <a:t>Assignment </a:t>
            </a:r>
            <a:endParaRPr lang="en-IN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E18417C-0886-C0DD-9C49-30F19BA0B42D}"/>
              </a:ext>
            </a:extLst>
          </p:cNvPr>
          <p:cNvSpPr txBox="1">
            <a:spLocks/>
          </p:cNvSpPr>
          <p:nvPr/>
        </p:nvSpPr>
        <p:spPr>
          <a:xfrm>
            <a:off x="335043" y="1952039"/>
            <a:ext cx="8133230" cy="6232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Topic – Solar Based  Charger</a:t>
            </a:r>
            <a:endParaRPr lang="en-IN" sz="2800" dirty="0"/>
          </a:p>
        </p:txBody>
      </p:sp>
      <p:pic>
        <p:nvPicPr>
          <p:cNvPr id="18" name="Picture 2" descr="IIT Kharagpur - Wikipedia">
            <a:extLst>
              <a:ext uri="{FF2B5EF4-FFF2-40B4-BE49-F238E27FC236}">
                <a16:creationId xmlns:a16="http://schemas.microsoft.com/office/drawing/2014/main" id="{ACD8A176-4068-A65A-6A42-9DFCEE293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45" y="273270"/>
            <a:ext cx="1500012" cy="16787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flat" dir="t"/>
          </a:scene3d>
          <a:sp3d prstMaterial="dkEdg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el Solar icon PNG and SVG Vector Free Download">
            <a:extLst>
              <a:ext uri="{FF2B5EF4-FFF2-40B4-BE49-F238E27FC236}">
                <a16:creationId xmlns:a16="http://schemas.microsoft.com/office/drawing/2014/main" id="{AB33410E-3FE6-9E03-60BE-595B85DE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678" y="2873642"/>
            <a:ext cx="1837700" cy="1845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C73042-4D87-A0FA-B28A-7CEF6A31A4E3}"/>
              </a:ext>
            </a:extLst>
          </p:cNvPr>
          <p:cNvCxnSpPr>
            <a:cxnSpLocks/>
          </p:cNvCxnSpPr>
          <p:nvPr/>
        </p:nvCxnSpPr>
        <p:spPr>
          <a:xfrm>
            <a:off x="4922406" y="2789766"/>
            <a:ext cx="2028616" cy="0"/>
          </a:xfrm>
          <a:prstGeom prst="line">
            <a:avLst/>
          </a:prstGeom>
          <a:ln w="190500" cmpd="thinThick">
            <a:solidFill>
              <a:schemeClr val="tx1">
                <a:lumMod val="95000"/>
              </a:schemeClr>
            </a:solidFill>
          </a:ln>
          <a:scene3d>
            <a:camera prst="orthographicFront"/>
            <a:lightRig rig="flood" dir="t"/>
          </a:scene3d>
          <a:sp3d>
            <a:bevelT w="1206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94ACD5-1781-DE94-7388-F702E5428287}"/>
              </a:ext>
            </a:extLst>
          </p:cNvPr>
          <p:cNvCxnSpPr>
            <a:cxnSpLocks/>
          </p:cNvCxnSpPr>
          <p:nvPr/>
        </p:nvCxnSpPr>
        <p:spPr>
          <a:xfrm>
            <a:off x="4922406" y="4823308"/>
            <a:ext cx="2028616" cy="0"/>
          </a:xfrm>
          <a:prstGeom prst="line">
            <a:avLst/>
          </a:prstGeom>
          <a:ln w="190500" cmpd="thickThin">
            <a:solidFill>
              <a:schemeClr val="tx1">
                <a:lumMod val="95000"/>
              </a:schemeClr>
            </a:solidFill>
          </a:ln>
          <a:scene3d>
            <a:camera prst="orthographicFront"/>
            <a:lightRig rig="flood" dir="t"/>
          </a:scene3d>
          <a:sp3d>
            <a:bevelT w="1206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08918A-492A-C99B-D8D4-F66D24F5B444}"/>
              </a:ext>
            </a:extLst>
          </p:cNvPr>
          <p:cNvCxnSpPr>
            <a:cxnSpLocks/>
          </p:cNvCxnSpPr>
          <p:nvPr/>
        </p:nvCxnSpPr>
        <p:spPr>
          <a:xfrm>
            <a:off x="4922406" y="2789766"/>
            <a:ext cx="0" cy="2033542"/>
          </a:xfrm>
          <a:prstGeom prst="line">
            <a:avLst/>
          </a:prstGeom>
          <a:ln w="190500" cmpd="thickThin">
            <a:solidFill>
              <a:schemeClr val="tx1">
                <a:lumMod val="95000"/>
              </a:schemeClr>
            </a:solidFill>
          </a:ln>
          <a:scene3d>
            <a:camera prst="orthographicFront"/>
            <a:lightRig rig="flood" dir="t"/>
          </a:scene3d>
          <a:sp3d>
            <a:bevelT w="1206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0867BF-497B-AF21-E6E3-D1A370416538}"/>
              </a:ext>
            </a:extLst>
          </p:cNvPr>
          <p:cNvCxnSpPr>
            <a:cxnSpLocks/>
          </p:cNvCxnSpPr>
          <p:nvPr/>
        </p:nvCxnSpPr>
        <p:spPr>
          <a:xfrm>
            <a:off x="6951022" y="2789766"/>
            <a:ext cx="0" cy="2033542"/>
          </a:xfrm>
          <a:prstGeom prst="line">
            <a:avLst/>
          </a:prstGeom>
          <a:ln w="190500" cmpd="thinThick">
            <a:solidFill>
              <a:schemeClr val="tx1">
                <a:lumMod val="95000"/>
              </a:schemeClr>
            </a:solidFill>
          </a:ln>
          <a:scene3d>
            <a:camera prst="orthographicFront"/>
            <a:lightRig rig="flood" dir="t"/>
          </a:scene3d>
          <a:sp3d>
            <a:bevelT w="1206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0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2915-ACA6-04B1-FC80-B71C40F1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B043-10EE-F277-D315-89A2A50E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Method to Get Pm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065992-FCE0-7AAD-BB6F-D1BF3EFFFFCA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4EF456-E096-CE8E-4299-9BE59E093101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9D7006-5BC6-9B93-CBC2-2791E99675E2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752724-5E55-D757-E943-9BFCB79BD7DE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314B024-0EC0-D49F-D9F5-5AF710B8B9E4}"/>
              </a:ext>
            </a:extLst>
          </p:cNvPr>
          <p:cNvSpPr txBox="1"/>
          <p:nvPr/>
        </p:nvSpPr>
        <p:spPr>
          <a:xfrm>
            <a:off x="544995" y="1616298"/>
            <a:ext cx="5028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Applying Temperature and Irradiance sensor to estimate V</a:t>
            </a:r>
            <a:r>
              <a:rPr lang="en-US" sz="2000" baseline="-25000" dirty="0"/>
              <a:t>m</a:t>
            </a:r>
            <a:r>
              <a:rPr lang="en-US" sz="2000" dirty="0"/>
              <a:t>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3B44B-D03A-DE13-9F10-495354AECAFC}"/>
              </a:ext>
            </a:extLst>
          </p:cNvPr>
          <p:cNvSpPr txBox="1"/>
          <p:nvPr/>
        </p:nvSpPr>
        <p:spPr>
          <a:xfrm>
            <a:off x="507763" y="2921168"/>
            <a:ext cx="50288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 2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Measuring V</a:t>
            </a:r>
            <a:r>
              <a:rPr lang="en-US" sz="2000" baseline="-25000" dirty="0"/>
              <a:t>ak</a:t>
            </a:r>
            <a:r>
              <a:rPr lang="en-US" sz="2000" dirty="0"/>
              <a:t> , 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Applying Algorithms like P &amp; O </a:t>
            </a:r>
            <a:r>
              <a:rPr lang="en-US" sz="2000" dirty="0" err="1"/>
              <a:t>etc</a:t>
            </a:r>
            <a:r>
              <a:rPr lang="en-US" sz="2000" dirty="0"/>
              <a:t> to track and set V</a:t>
            </a:r>
            <a:r>
              <a:rPr lang="en-US" sz="2000" baseline="-25000" dirty="0"/>
              <a:t>m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3CA05-E3B7-A7E3-4D5D-27E87FE97B5F}"/>
              </a:ext>
            </a:extLst>
          </p:cNvPr>
          <p:cNvSpPr/>
          <p:nvPr/>
        </p:nvSpPr>
        <p:spPr>
          <a:xfrm>
            <a:off x="4649821" y="4688732"/>
            <a:ext cx="3044757" cy="132343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MPPT Algorithm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DF7CC5-FF04-B116-7744-7A61309B590B}"/>
              </a:ext>
            </a:extLst>
          </p:cNvPr>
          <p:cNvCxnSpPr/>
          <p:nvPr/>
        </p:nvCxnSpPr>
        <p:spPr>
          <a:xfrm>
            <a:off x="2665760" y="4912468"/>
            <a:ext cx="1984061" cy="0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4CB4E6-0D4B-0701-C1E7-B7027E038C86}"/>
              </a:ext>
            </a:extLst>
          </p:cNvPr>
          <p:cNvCxnSpPr/>
          <p:nvPr/>
        </p:nvCxnSpPr>
        <p:spPr>
          <a:xfrm>
            <a:off x="2665760" y="5661498"/>
            <a:ext cx="1984061" cy="0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D7425-2BCE-FEB7-D41A-E4251FFE5320}"/>
              </a:ext>
            </a:extLst>
          </p:cNvPr>
          <p:cNvCxnSpPr/>
          <p:nvPr/>
        </p:nvCxnSpPr>
        <p:spPr>
          <a:xfrm>
            <a:off x="7694578" y="5301574"/>
            <a:ext cx="1984061" cy="0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7C90BD-2638-B4A9-9EA5-6B36DF8605A8}"/>
              </a:ext>
            </a:extLst>
          </p:cNvPr>
          <p:cNvSpPr txBox="1"/>
          <p:nvPr/>
        </p:nvSpPr>
        <p:spPr>
          <a:xfrm>
            <a:off x="9719865" y="5047539"/>
            <a:ext cx="112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V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 = V</a:t>
            </a:r>
            <a:r>
              <a:rPr lang="en-US" baseline="-25000" dirty="0"/>
              <a:t>m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2375BE-68B4-1A97-7EF7-9B08A3CC706D}"/>
              </a:ext>
            </a:extLst>
          </p:cNvPr>
          <p:cNvSpPr txBox="1"/>
          <p:nvPr/>
        </p:nvSpPr>
        <p:spPr>
          <a:xfrm>
            <a:off x="1924363" y="541288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800" dirty="0"/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AC3D8B-B1D8-C5EC-F6DA-2259411A63FB}"/>
              </a:ext>
            </a:extLst>
          </p:cNvPr>
          <p:cNvSpPr txBox="1"/>
          <p:nvPr/>
        </p:nvSpPr>
        <p:spPr>
          <a:xfrm>
            <a:off x="1757612" y="4633944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800" dirty="0"/>
              <a:t>V</a:t>
            </a:r>
            <a:r>
              <a:rPr lang="en-US" sz="1800" baseline="-25000" dirty="0"/>
              <a:t>ak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450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0771-BC11-01CA-619E-F4DD0A1AB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2353-813C-06AF-40C7-AD27D78C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Flowchart for MPPT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2ACD8E-C297-7E5F-6FA5-E09972F20967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56EA27-5F59-24CA-887B-111EE5D1E5AA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3286D-04D4-CD05-9CE4-BD0D7C9F9A59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C6634E-1D61-7E07-0A4E-0CE01E9B589A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4A37-73C8-2533-1979-EC240763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25" y="1333647"/>
            <a:ext cx="6627415" cy="5085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244B-2EA9-2456-BF24-403E542A76B4}"/>
              </a:ext>
            </a:extLst>
          </p:cNvPr>
          <p:cNvSpPr txBox="1"/>
          <p:nvPr/>
        </p:nvSpPr>
        <p:spPr>
          <a:xfrm>
            <a:off x="396932" y="6500996"/>
            <a:ext cx="11398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Credits - 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Harrison, 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Ambe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Nfah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Eustace 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Mbaka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de Dieu 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Nguimfack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 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Ndongmo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Jean, 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Alombah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</a:t>
            </a:r>
            <a:r>
              <a:rPr lang="en-IN" sz="1100" b="0" i="0" dirty="0" err="1">
                <a:effectLst/>
                <a:latin typeface="Open Sans" panose="020B0606030504020204" pitchFamily="34" charset="0"/>
              </a:rPr>
              <a:t>Njimboh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 Henry, An Enhanced P&amp;O MPPT Algorithm for PV Systems with Fast Dynamic and Steady-State Response under Real Irradiance and Temperature Conditions, </a:t>
            </a:r>
            <a:r>
              <a:rPr lang="en-IN" sz="1100" b="0" i="1" dirty="0">
                <a:effectLst/>
                <a:latin typeface="Open Sans" panose="020B0606030504020204" pitchFamily="34" charset="0"/>
              </a:rPr>
              <a:t>International Journal of Photoenergy</a:t>
            </a:r>
            <a:r>
              <a:rPr lang="en-IN" sz="1100" b="0" i="0" dirty="0">
                <a:effectLst/>
                <a:latin typeface="Open Sans" panose="020B0606030504020204" pitchFamily="34" charset="0"/>
              </a:rPr>
              <a:t>, 2022, 6009632, 21 pages, 2022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18311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241E-FE8B-8880-66BB-175ABAE5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0F4A-007E-90CC-C819-D3F7AE40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 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25B788-045D-B4D3-39EB-E87C5E564973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296AC-6F0C-ACDA-2BBB-D44F8D0D0039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67D97-C544-C211-91ED-BE23676C30B5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271665-A3B4-F887-7F25-F3F336BC3C39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4BAE1B-079E-FBB7-5754-995F78A4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96" y="1624874"/>
            <a:ext cx="9568998" cy="45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9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9FA50-B2B3-25B8-0138-D9C532C5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0FF0-09C1-0C67-B0CA-3D083A8E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 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CFF623-C649-9467-FDE8-5B16F2CDE8D9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028637-1BFD-962B-8740-3C8E99B33A61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3BD57-90FE-7945-8BF3-B8BAC97D08E5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90B79F-C24C-4F33-FC21-AD5AA35FC43D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59608D-43D6-BB0E-4CD6-2B5EAD80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2" y="1939982"/>
            <a:ext cx="5373292" cy="3741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70257-D67A-51BB-3898-32E97F8C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939982"/>
            <a:ext cx="5373289" cy="37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193F-84D4-D47E-34AC-668BE8EC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21D-3871-AF4D-0A1A-2935B059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 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D03D71-9DDF-F86A-5CD5-775CF922D997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952526-85FA-8A1C-4E3E-7FAE7A0F383A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399455-E22F-BCA7-2DB1-9A75CA40F55C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24548E-A041-8681-DC5D-46646670FDB2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4F82982-64B4-4512-B4D9-7962234E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630" y="1616517"/>
            <a:ext cx="6418487" cy="4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071DC-0F44-36BF-63E3-E7599C3B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E676-8428-51C1-A5D4-3056D5BC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Specification of Vehicle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8696F5-9651-C7F6-EC01-E2D6E4A3C1D2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616D40-E1F4-910F-2881-DB8C45BFAA7C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A782-3F1A-5D6B-F4E8-483E0036F049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353A14-6DBD-2F85-BD3A-1EE824CFCCBE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E61BC8-F621-9398-9C8E-3CD63E6B32E1}"/>
              </a:ext>
            </a:extLst>
          </p:cNvPr>
          <p:cNvSpPr txBox="1"/>
          <p:nvPr/>
        </p:nvSpPr>
        <p:spPr>
          <a:xfrm>
            <a:off x="642186" y="1607002"/>
            <a:ext cx="96498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Vehicle Company – Tata Motors</a:t>
            </a:r>
          </a:p>
          <a:p>
            <a:r>
              <a:rPr lang="en-US" sz="2000" dirty="0"/>
              <a:t>Vehicle Model – Tata Nexon EV</a:t>
            </a:r>
          </a:p>
          <a:p>
            <a:endParaRPr lang="en-US" sz="2000" dirty="0"/>
          </a:p>
          <a:p>
            <a:r>
              <a:rPr lang="en-US" sz="2000" dirty="0"/>
              <a:t>Battery Pack Capacity – 40.5kWh</a:t>
            </a:r>
          </a:p>
          <a:p>
            <a:r>
              <a:rPr lang="en-US" sz="2000" dirty="0"/>
              <a:t>Nominal Battery Voltage – 320V.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Certified Full Charge Range – 390 km.</a:t>
            </a:r>
          </a:p>
          <a:p>
            <a:endParaRPr lang="en-US" sz="2000" dirty="0"/>
          </a:p>
          <a:p>
            <a:r>
              <a:rPr lang="en-US" sz="2000" dirty="0"/>
              <a:t>Electric Motor Power – 110kW</a:t>
            </a:r>
          </a:p>
          <a:p>
            <a:r>
              <a:rPr lang="en-US" sz="2000" dirty="0"/>
              <a:t>Electric Motor Torque – 210Nm</a:t>
            </a:r>
          </a:p>
          <a:p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60820-3563-4905-E700-82D02802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5103"/>
            <a:ext cx="5022533" cy="36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CD862-7B5A-AE6D-6260-F3E40803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BCB3-A728-A1A1-EE3B-A5E1660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Specification of Solar Panel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8AAF78-3A12-632F-5F0A-CD73CE5507DA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7FCCA2-C13C-739C-AC89-42F95B12510B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867CBB-96D7-B363-5CC1-2AFB28C6A6E9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C81EF0-2534-88E3-F05D-AC1524F6D826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DFADD4-C09C-5B70-85D0-FB441E719E8F}"/>
              </a:ext>
            </a:extLst>
          </p:cNvPr>
          <p:cNvSpPr txBox="1"/>
          <p:nvPr/>
        </p:nvSpPr>
        <p:spPr>
          <a:xfrm>
            <a:off x="642186" y="1607002"/>
            <a:ext cx="96498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Company – Vikram Solar</a:t>
            </a:r>
          </a:p>
          <a:p>
            <a:r>
              <a:rPr lang="en-US" sz="2000" dirty="0"/>
              <a:t>Solar Type – 782 IBC monocrystalline silicon </a:t>
            </a:r>
          </a:p>
          <a:p>
            <a:r>
              <a:rPr lang="en-US" sz="2000" dirty="0"/>
              <a:t>			  solar cell </a:t>
            </a:r>
          </a:p>
          <a:p>
            <a:endParaRPr lang="en-US" sz="2000" dirty="0"/>
          </a:p>
          <a:p>
            <a:r>
              <a:rPr lang="en-US" sz="2000" dirty="0"/>
              <a:t>Weight of PV panel – 29Kg</a:t>
            </a:r>
          </a:p>
          <a:p>
            <a:r>
              <a:rPr lang="en-US" sz="2000" dirty="0"/>
              <a:t>Efficiency – 21%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Maximum Power Voltage – 41.6 V</a:t>
            </a:r>
          </a:p>
          <a:p>
            <a:r>
              <a:rPr lang="en-US" sz="2000" dirty="0"/>
              <a:t>Maximum Current  - 12.87 A</a:t>
            </a:r>
          </a:p>
          <a:p>
            <a:endParaRPr lang="en-US" sz="2000" dirty="0"/>
          </a:p>
          <a:p>
            <a:r>
              <a:rPr lang="en-US" sz="2000" dirty="0"/>
              <a:t>Open Circuit  Voltage – 49.5 V</a:t>
            </a:r>
          </a:p>
          <a:p>
            <a:endParaRPr lang="en-US" sz="2000" dirty="0"/>
          </a:p>
          <a:p>
            <a:r>
              <a:rPr lang="en-US" sz="2000" dirty="0"/>
              <a:t>Short Circuit Current – 13.56 A</a:t>
            </a:r>
          </a:p>
          <a:p>
            <a:endParaRPr lang="en-US" sz="2000" dirty="0"/>
          </a:p>
          <a:p>
            <a:r>
              <a:rPr lang="en-US" sz="2000" dirty="0"/>
              <a:t>Tc of open circuit voltage - -0.27%/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˚C</a:t>
            </a:r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569C0-6433-C8EF-CE15-26D937EE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1" y="1480605"/>
            <a:ext cx="2682472" cy="4953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05454-991D-00BB-A45C-750DEE4B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634" y="1480604"/>
            <a:ext cx="1981372" cy="883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9A8D4C-BF9A-D090-EECE-53019F2F33D8}"/>
              </a:ext>
            </a:extLst>
          </p:cNvPr>
          <p:cNvSpPr txBox="1"/>
          <p:nvPr/>
        </p:nvSpPr>
        <p:spPr>
          <a:xfrm>
            <a:off x="7380487" y="321515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 13000/-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0533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B29C-F8A6-A90B-8016-12C5EEEA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A700-902B-549B-C61E-F3D3F610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Specification of Solar Panel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CDE491-AEDA-8F9B-100C-9AB1B8601E9F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0BB190-7D9A-0BAF-343F-78A33629A7F5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96C3D7-97F1-53FE-1DB5-F3A810FB493B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14C630-FEA7-C1B5-7D92-BD4E7E2D85C1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CFCA27-2E9E-29AC-8395-796D263F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5" y="1681552"/>
            <a:ext cx="5240586" cy="4454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6CBFF-DA50-72AF-BF99-C28ABD20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40" y="1636611"/>
            <a:ext cx="5606477" cy="45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56622-2939-35CB-07C9-3BED280F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3E76-4E7A-53A1-AE52-3806E913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Estimation of Daily Solar Savings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F899C0-3B67-7F70-A726-8817B92721D6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ADFF48-4BDB-F3E2-6A1B-D5F799DFD387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69374B-28A6-EA9C-A3B3-DC79C0CC1B9F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E64067-F4D6-9D94-B106-EB905BE1396D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C8A9D9-BF9A-338D-813E-69B1B6FE429C}"/>
              </a:ext>
            </a:extLst>
          </p:cNvPr>
          <p:cNvSpPr txBox="1"/>
          <p:nvPr/>
        </p:nvSpPr>
        <p:spPr>
          <a:xfrm>
            <a:off x="642186" y="1607002"/>
            <a:ext cx="96498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Input Energy to Solar = Solar Irradiation *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Output Energy from Solar = Input Power to Solar x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Cost of that Energy (Kolkata) = Energy Consumed from Solar x Unit 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estimation results in saving of approx. = Rs. 2200/year-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amount invested in panel  would be probably back in 7 years or less.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929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1FE65-2EE3-0B4D-1E21-2ED74ABA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EF54-9714-0EC1-5E4A-5B9A6591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Estimation of Daily Solar Savings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CC1598-D9BF-B09E-4417-2D51AB4B5B81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BC2270-B8AE-5E77-ACDC-C49550BB16E6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17654A-ADEF-8C6A-B94B-BD85972EA0C6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491A04-71FE-3E92-4DDF-764A565A591B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C7F8EE-47D9-D1C7-836A-BFB48D4BE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95" y="1300529"/>
            <a:ext cx="6690677" cy="52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174F-88D4-0DC8-57E4-8AAF0CBD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1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Index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340B3-E43B-99FA-65CD-FA6DDD55C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12" y="1399624"/>
            <a:ext cx="10353762" cy="4952538"/>
          </a:xfrm>
        </p:spPr>
        <p:txBody>
          <a:bodyPr/>
          <a:lstStyle/>
          <a:p>
            <a:r>
              <a:rPr lang="en-US" dirty="0"/>
              <a:t>Intro to Solar Panels</a:t>
            </a:r>
          </a:p>
          <a:p>
            <a:r>
              <a:rPr lang="en-US" dirty="0"/>
              <a:t>Need for solar integration ?</a:t>
            </a:r>
          </a:p>
          <a:p>
            <a:r>
              <a:rPr lang="en-IN" dirty="0"/>
              <a:t>Basics of Solar</a:t>
            </a:r>
          </a:p>
          <a:p>
            <a:r>
              <a:rPr lang="en-IN" dirty="0"/>
              <a:t>How to integrate with charger ?</a:t>
            </a:r>
          </a:p>
          <a:p>
            <a:r>
              <a:rPr lang="en-IN" dirty="0"/>
              <a:t>Control Strategy </a:t>
            </a:r>
          </a:p>
          <a:p>
            <a:r>
              <a:rPr lang="en-IN" dirty="0"/>
              <a:t>MATLAB Model</a:t>
            </a:r>
          </a:p>
          <a:p>
            <a:r>
              <a:rPr lang="en-IN" dirty="0"/>
              <a:t>Simulation Results</a:t>
            </a:r>
          </a:p>
          <a:p>
            <a:r>
              <a:rPr lang="en-IN" dirty="0"/>
              <a:t>Challenges faced in the Solar Integration.</a:t>
            </a:r>
          </a:p>
          <a:p>
            <a:r>
              <a:rPr lang="en-IN" dirty="0"/>
              <a:t>Ongoing Research</a:t>
            </a:r>
          </a:p>
          <a:p>
            <a:r>
              <a:rPr lang="en-IN" dirty="0"/>
              <a:t>Future Scope</a:t>
            </a:r>
          </a:p>
          <a:p>
            <a:r>
              <a:rPr lang="en-IN" dirty="0"/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7EF620-E3A3-81BB-DDE6-BAC811667736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E0A086-1C39-6885-18A6-453D02FFA20D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1A41C-2915-0446-9FB3-EB9D0654912C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03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4ACA-0ED4-A150-D4CE-BA1B14C1E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BA0F-09AD-9CC9-4789-56284FAA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Estimation of Daily Solar Savings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DA31A9-17C9-E647-FF3E-626D21081A5A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9FD21D-5C55-1E6E-0093-E6626B83171E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0601A9-F09B-B59F-F02C-52E51912E3EF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8FF3CB-8C74-715E-00FF-7C5AD363C49E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DBFCA1-E531-CAF6-50B2-11AB87E02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70814"/>
              </p:ext>
            </p:extLst>
          </p:nvPr>
        </p:nvGraphicFramePr>
        <p:xfrm>
          <a:off x="1763443" y="1398429"/>
          <a:ext cx="8356503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837945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326557"/>
                    </a:ext>
                  </a:extLst>
                </a:gridCol>
                <a:gridCol w="1996830">
                  <a:extLst>
                    <a:ext uri="{9D8B030D-6E8A-4147-A177-3AD203B41FA5}">
                      <a16:colId xmlns:a16="http://schemas.microsoft.com/office/drawing/2014/main" val="4042699588"/>
                    </a:ext>
                  </a:extLst>
                </a:gridCol>
                <a:gridCol w="1723292">
                  <a:extLst>
                    <a:ext uri="{9D8B030D-6E8A-4147-A177-3AD203B41FA5}">
                      <a16:colId xmlns:a16="http://schemas.microsoft.com/office/drawing/2014/main" val="1109207450"/>
                    </a:ext>
                  </a:extLst>
                </a:gridCol>
                <a:gridCol w="1385181">
                  <a:extLst>
                    <a:ext uri="{9D8B030D-6E8A-4147-A177-3AD203B41FA5}">
                      <a16:colId xmlns:a16="http://schemas.microsoft.com/office/drawing/2014/main" val="508973875"/>
                    </a:ext>
                  </a:extLst>
                </a:gridCol>
              </a:tblGrid>
              <a:tr h="828997"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Solar Irradince Data/per 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</a:t>
                      </a:r>
                      <a:r>
                        <a:rPr lang="en-US" dirty="0" err="1"/>
                        <a:t>Outputed</a:t>
                      </a:r>
                      <a:r>
                        <a:rPr lang="en-US" dirty="0"/>
                        <a:t> by Solar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of </a:t>
                      </a:r>
                      <a:r>
                        <a:rPr lang="en-US" dirty="0" err="1"/>
                        <a:t>Electricty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Saved Per 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Saved </a:t>
                      </a:r>
                    </a:p>
                    <a:p>
                      <a:r>
                        <a:rPr lang="en-IN" dirty="0"/>
                        <a:t>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391964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1407.112487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8.794453046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272.6280444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2842771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1561.773558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9.761084739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273.3103727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3806812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1288.463186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8.05289491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249.6397422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7307183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1048.890154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6.555563464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196.6669039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0110868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957.9130538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5.986956586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185.5956542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2103374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668.6816885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4.179260553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125.3778166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7794682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July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512.5043327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3.203152079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99.29771446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1593936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588.6976544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3.67936034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114.0601705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7728247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514.0206177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3.212628861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96.37886582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9133515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790.7426317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4.942141448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153.2063849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6111224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888.5430147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5.553393842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166.6018153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3221890"/>
                  </a:ext>
                </a:extLst>
              </a:tr>
              <a:tr h="336204"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1325.233097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8.282706856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256.7639125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727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53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1B6A-0175-3923-13B5-62F4FA32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2D95-F796-3806-C18E-22E7B5D6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Estimation of Drive Range Extension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D0B2D-158C-7E2E-232A-2F1A34FCC573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0A541-B892-0506-DF9A-8B0DBA04AD82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0C2BBA-AA64-98E9-8F2A-6D1D89C107DC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A42F94-DDB0-7FB1-3236-D7A13CC5A8E8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904700-6FE6-8E54-8E36-21D7BEC71BBB}"/>
                  </a:ext>
                </a:extLst>
              </p:cNvPr>
              <p:cNvSpPr txBox="1"/>
              <p:nvPr/>
            </p:nvSpPr>
            <p:spPr>
              <a:xfrm>
                <a:off x="642187" y="1607002"/>
                <a:ext cx="9117276" cy="330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Input Energy to Solar = Solar Irradiation * 0.7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 Energy from Solar = Input Power to Solar x Efficiency.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Range estimation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390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𝑂𝑢𝑡𝑝𝑢𝑡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𝑆𝑜𝑙𝑎𝑟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𝐸𝑛𝑒𝑟𝑔𝑦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8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estimation results in an increase in drive range average of 15km.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904700-6FE6-8E54-8E36-21D7BEC7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" y="1607002"/>
                <a:ext cx="9117276" cy="3306098"/>
              </a:xfrm>
              <a:prstGeom prst="rect">
                <a:avLst/>
              </a:prstGeom>
              <a:blipFill>
                <a:blip r:embed="rId2"/>
                <a:stretch>
                  <a:fillRect l="-602" t="-1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73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3A9EA-ED92-D70A-2FAC-A6F36935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E3B5-97BD-6E94-9253-D8329D24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Estimation of Daily Solar Savings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5B6B8E-625D-FAA8-4973-9261E8017C0F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1F781C-5DE0-6322-433D-11C13B481CBE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85258-B820-64D6-4E09-745B06672B73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DAD2BA-6FE7-BABC-5B9C-54408F8067CB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DAE82C-DB6B-D16F-91A0-BDCC1525D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45741"/>
              </p:ext>
            </p:extLst>
          </p:nvPr>
        </p:nvGraphicFramePr>
        <p:xfrm>
          <a:off x="827176" y="1672002"/>
          <a:ext cx="9749950" cy="478155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936">
                  <a:extLst>
                    <a:ext uri="{9D8B030D-6E8A-4147-A177-3AD203B41FA5}">
                      <a16:colId xmlns:a16="http://schemas.microsoft.com/office/drawing/2014/main" val="155201924"/>
                    </a:ext>
                  </a:extLst>
                </a:gridCol>
                <a:gridCol w="1852988">
                  <a:extLst>
                    <a:ext uri="{9D8B030D-6E8A-4147-A177-3AD203B41FA5}">
                      <a16:colId xmlns:a16="http://schemas.microsoft.com/office/drawing/2014/main" val="24086982"/>
                    </a:ext>
                  </a:extLst>
                </a:gridCol>
                <a:gridCol w="2437487">
                  <a:extLst>
                    <a:ext uri="{9D8B030D-6E8A-4147-A177-3AD203B41FA5}">
                      <a16:colId xmlns:a16="http://schemas.microsoft.com/office/drawing/2014/main" val="3341756371"/>
                    </a:ext>
                  </a:extLst>
                </a:gridCol>
                <a:gridCol w="1492339">
                  <a:extLst>
                    <a:ext uri="{9D8B030D-6E8A-4147-A177-3AD203B41FA5}">
                      <a16:colId xmlns:a16="http://schemas.microsoft.com/office/drawing/2014/main" val="2206570883"/>
                    </a:ext>
                  </a:extLst>
                </a:gridCol>
                <a:gridCol w="1703754">
                  <a:extLst>
                    <a:ext uri="{9D8B030D-6E8A-4147-A177-3AD203B41FA5}">
                      <a16:colId xmlns:a16="http://schemas.microsoft.com/office/drawing/2014/main" val="2186321152"/>
                    </a:ext>
                  </a:extLst>
                </a:gridCol>
                <a:gridCol w="1666446">
                  <a:extLst>
                    <a:ext uri="{9D8B030D-6E8A-4147-A177-3AD203B41FA5}">
                      <a16:colId xmlns:a16="http://schemas.microsoft.com/office/drawing/2014/main" val="3120217574"/>
                    </a:ext>
                  </a:extLst>
                </a:gridCol>
              </a:tblGrid>
              <a:tr h="9024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Months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Solar </a:t>
                      </a:r>
                      <a:r>
                        <a:rPr lang="en-IN" sz="1100" u="none" strike="noStrike" dirty="0" err="1">
                          <a:effectLst/>
                        </a:rPr>
                        <a:t>Irradince</a:t>
                      </a:r>
                      <a:r>
                        <a:rPr lang="en-IN" sz="1100" u="none" strike="noStrike" dirty="0">
                          <a:effectLst/>
                        </a:rPr>
                        <a:t> Data/per day</a:t>
                      </a:r>
                      <a:br>
                        <a:rPr lang="en-IN" sz="1100" u="none" strike="noStrike" dirty="0">
                          <a:effectLst/>
                        </a:rPr>
                      </a:br>
                      <a:r>
                        <a:rPr lang="en-IN" sz="1100" u="none" strike="noStrike" dirty="0" err="1">
                          <a:effectLst/>
                        </a:rPr>
                        <a:t>Wh</a:t>
                      </a:r>
                      <a:r>
                        <a:rPr lang="en-IN" sz="1100" u="none" strike="noStrike" dirty="0">
                          <a:effectLst/>
                        </a:rPr>
                        <a:t>/m</a:t>
                      </a:r>
                      <a:r>
                        <a:rPr lang="en-IN" sz="1100" u="none" strike="noStrike" baseline="30000" dirty="0">
                          <a:effectLst/>
                        </a:rPr>
                        <a:t>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Amount of Solar Radiance </a:t>
                      </a:r>
                      <a:r>
                        <a:rPr lang="en-US" sz="1100" u="none" strike="noStrike" dirty="0" err="1">
                          <a:effectLst/>
                        </a:rPr>
                        <a:t>Avaliable</a:t>
                      </a:r>
                      <a:r>
                        <a:rPr lang="en-US" sz="1100" u="none" strike="noStrike" dirty="0">
                          <a:effectLst/>
                        </a:rPr>
                        <a:t> to EV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Wh</a:t>
                      </a:r>
                      <a:r>
                        <a:rPr lang="en-US" sz="1100" u="none" strike="noStrike" dirty="0">
                          <a:effectLst/>
                        </a:rPr>
                        <a:t>/m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Input </a:t>
                      </a:r>
                      <a:r>
                        <a:rPr lang="en-US" sz="1100" u="none" strike="noStrike" dirty="0" err="1">
                          <a:effectLst/>
                        </a:rPr>
                        <a:t>SolarEnergy</a:t>
                      </a:r>
                      <a:r>
                        <a:rPr lang="en-US" sz="1100" u="none" strike="noStrike" dirty="0">
                          <a:effectLst/>
                        </a:rPr>
                        <a:t> to PV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Wh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Energy </a:t>
                      </a:r>
                      <a:r>
                        <a:rPr lang="en-US" sz="1100" u="none" strike="noStrike" dirty="0" err="1">
                          <a:effectLst/>
                        </a:rPr>
                        <a:t>Outputed</a:t>
                      </a:r>
                      <a:r>
                        <a:rPr lang="en-US" sz="1100" u="none" strike="noStrike" dirty="0">
                          <a:effectLst/>
                        </a:rPr>
                        <a:t> by Solar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Wh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Range Estimation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8883467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3712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3712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9572.193792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2010.160696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17.28738199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7129614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Feb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4120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4120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10624.30992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2231.105083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19.18750372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636840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March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3399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3399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8765.055684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1840.661694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15.82969057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0575770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April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2767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2767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7135.307172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1498.414506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12.88636475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4014394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2527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2527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6516.415332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1368.44722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11.76864609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0436342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4548.855024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955.259555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8.215232173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3672571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July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3486.424032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732.1490467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6.296481802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507438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Aug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1553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1553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4004.745948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840.9966491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7.232571182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5173159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Sep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3496.738896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734.3151682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6.315110446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2894913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Oct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5379.201576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1129.632331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9.714838046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0587384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Nov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2344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2344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6044.510304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1269.347164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10.91638561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9895415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Dec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9015.191136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1893.190139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16.28143519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696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0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BCB1-22B0-A6A7-D177-3918C2BD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78E9-C70A-3F73-A308-279B7679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1C75AA-ADD0-71D7-9436-90111673D17A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0582A-8CC3-5DA7-F6B8-6E1EAAF3E451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BE81F9-18A9-39B6-1D4F-96FD09A1D942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18712A-52FD-DF8B-4F68-18B42DA42519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FEFF6B-3B7F-2C4E-9DF5-5BC5CD70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92" y="1685516"/>
            <a:ext cx="10635574" cy="43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8FCC-F10E-DEC7-15A1-6AACE153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6403-1233-56B1-E8EF-B28EF507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73580-4591-7F61-30E2-15322623B5CB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B6CF86-3A6E-5A9A-ABE8-36B8581DD0B9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A88876-416E-D652-278A-0D2AE4F9F4FE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D3D71B-8E5A-F57F-AE5F-B03F236A916E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567375-0FFF-2B5A-D7B4-826460BC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" y="1680914"/>
            <a:ext cx="10385337" cy="40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7D153-B950-8CBC-725C-83E024EDA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BF75-F1F6-FF02-A134-57FCD65E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MATLAB Simulation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BD6CD5-D9F7-06E1-5DFE-A63D3CB6140A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9A64B3-89F0-E32B-4F71-C575FC656CF7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E92FC9-80FD-05DB-4CDB-CAC12A022DDC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6E10E-13A9-CF0C-3AC6-F626A22B3319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30B6BC-EC75-6C0B-C175-0F96A188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05" y="2557669"/>
            <a:ext cx="10306788" cy="2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2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E8738-8CD0-4E2C-47FB-611A3A3A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DE66-994D-E658-7634-B9A809E7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	Recent Advancement in Solar Technology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89B22B-F9D2-7823-A7C8-126F929CE592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754CED-546B-CC44-C64E-C5E6A70FDDB8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387144-10D5-D4A6-F970-F808B6453B74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8B720C-0A6B-3AB8-251E-D55F447006DD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7B9F58-37E4-B64E-8C3E-8085E36095C9}"/>
              </a:ext>
            </a:extLst>
          </p:cNvPr>
          <p:cNvSpPr txBox="1"/>
          <p:nvPr/>
        </p:nvSpPr>
        <p:spPr>
          <a:xfrm>
            <a:off x="396932" y="1593348"/>
            <a:ext cx="5446084" cy="4654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Perovskite Solar Cells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Shown remarkable improvement in efficiency of 25 %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Lightweight &amp; Flexible. 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Tandem Solar Cells (Perovskite + Silicon)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Capture Broader Spectrum of Sunlight. Efficiency 30%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Long-Term Stability.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6D9A7-805F-6BD0-7AC7-733413C68EE5}"/>
              </a:ext>
            </a:extLst>
          </p:cNvPr>
          <p:cNvSpPr txBox="1"/>
          <p:nvPr/>
        </p:nvSpPr>
        <p:spPr>
          <a:xfrm>
            <a:off x="6025938" y="1593348"/>
            <a:ext cx="5685852" cy="5116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Bifacial Solar Panels with Tracking 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Dual-Sided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Increase energy generation buy 10-20%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Machine Learning and AI for 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Predictive Performance Management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Dynamic Adjustments for EV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Quantum Dot Solar Cells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Good output in less sun exposure.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Good performance under diverse lightening.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9709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E4C17-65E3-E1EA-33B0-C2741DD5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6396-AFA6-C506-EBC9-8E1E0CE9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Conclusion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363262-9F01-5151-C430-B6A18F2B1477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A71824-3A12-E5D2-FDCA-3C948029ECDD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06797-EE9A-8B63-34E9-B61774844DBF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1982A8-D5F9-0E9B-0BC9-5C7DBC115688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3C4C15-903A-4200-7132-D169DBB01681}"/>
              </a:ext>
            </a:extLst>
          </p:cNvPr>
          <p:cNvSpPr txBox="1"/>
          <p:nvPr/>
        </p:nvSpPr>
        <p:spPr>
          <a:xfrm>
            <a:off x="598593" y="2045600"/>
            <a:ext cx="1074467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have gone through the basics of PV cells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Basic knowledge is been verified or reflected in the MATLAB simulation model for MPPT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have also done theoretical case study for Tata Nexon EV.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Several factors underlying our theoretical evaluation are discussed.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have thus evaluated data and estimated the cost and benefit of installing solar </a:t>
            </a:r>
            <a:r>
              <a:rPr lang="en-US" sz="2000" dirty="0" err="1"/>
              <a:t>pv</a:t>
            </a:r>
            <a:r>
              <a:rPr lang="en-US" sz="2000" dirty="0"/>
              <a:t>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454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4487-625C-24A3-2050-4D7DC0A8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F12-A1BB-196E-81DD-C336055F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3098383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	Thank you !!!</a:t>
            </a:r>
            <a:endParaRPr lang="en-IN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E8D9CD-7F07-0A3A-2326-E2F6FE1E239C}"/>
              </a:ext>
            </a:extLst>
          </p:cNvPr>
          <p:cNvCxnSpPr>
            <a:cxnSpLocks/>
          </p:cNvCxnSpPr>
          <p:nvPr/>
        </p:nvCxnSpPr>
        <p:spPr>
          <a:xfrm>
            <a:off x="396932" y="4068833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7CFB4E-135B-B544-5FCF-A8221218958A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5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FADD-807D-7CEA-9CCC-035D829F8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CF25-1E90-03E4-6C75-3FB44A0E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Intro to Solar Panels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27A3-53D7-AC01-F7E7-380EC62A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28" y="1491064"/>
            <a:ext cx="11238469" cy="4952538"/>
          </a:xfrm>
        </p:spPr>
        <p:txBody>
          <a:bodyPr/>
          <a:lstStyle/>
          <a:p>
            <a:r>
              <a:rPr lang="en-US" dirty="0"/>
              <a:t>Solar Panels convert the solar energy to electrical energy</a:t>
            </a:r>
          </a:p>
          <a:p>
            <a:r>
              <a:rPr lang="en-US" dirty="0"/>
              <a:t>The solar panels work on Photovoltaic Effect, meaning some material when faced to sunlight generate Electricity.</a:t>
            </a:r>
          </a:p>
          <a:p>
            <a:r>
              <a:rPr lang="en-US" dirty="0"/>
              <a:t>Types of Solar Panels : </a:t>
            </a:r>
          </a:p>
          <a:p>
            <a:pPr lvl="1"/>
            <a:r>
              <a:rPr lang="en-US" dirty="0"/>
              <a:t>Monocrystalline </a:t>
            </a:r>
          </a:p>
          <a:p>
            <a:pPr lvl="1"/>
            <a:r>
              <a:rPr lang="en-US" dirty="0"/>
              <a:t>Polycrystalline </a:t>
            </a:r>
          </a:p>
          <a:p>
            <a:pPr lvl="1"/>
            <a:r>
              <a:rPr lang="en-US" dirty="0"/>
              <a:t>Thin-Film</a:t>
            </a:r>
          </a:p>
          <a:p>
            <a:pPr marL="36900" indent="0">
              <a:buNone/>
            </a:pP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4990B6-48AC-2BEE-DE5E-44A4F58495B0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3DEDE6-CBF2-AEE7-555C-AEE733526C05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2C0FE7-AE5D-0A2A-BEA0-B1448D5E2D54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T 340 W 24V Monocrystalline Solar PV Module at Rs 32/watt |  Monocrystalline Solar Panel in New Delhi | ID: 23222644348">
            <a:extLst>
              <a:ext uri="{FF2B5EF4-FFF2-40B4-BE49-F238E27FC236}">
                <a16:creationId xmlns:a16="http://schemas.microsoft.com/office/drawing/2014/main" id="{5956DED2-053C-7A58-A88E-74D775190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t="4903" r="19669" b="4190"/>
          <a:stretch/>
        </p:blipFill>
        <p:spPr bwMode="auto">
          <a:xfrm>
            <a:off x="4585629" y="3308377"/>
            <a:ext cx="1708298" cy="232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E8DD46-746C-BBF9-BAAA-1905F06C4F11}"/>
              </a:ext>
            </a:extLst>
          </p:cNvPr>
          <p:cNvSpPr txBox="1">
            <a:spLocks/>
          </p:cNvSpPr>
          <p:nvPr/>
        </p:nvSpPr>
        <p:spPr>
          <a:xfrm>
            <a:off x="4346677" y="5525649"/>
            <a:ext cx="2186203" cy="7663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/>
              <a:t>Monocrystalline Solar PV</a:t>
            </a:r>
            <a:endParaRPr lang="en-IN" sz="1400" dirty="0"/>
          </a:p>
        </p:txBody>
      </p:sp>
      <p:pic>
        <p:nvPicPr>
          <p:cNvPr id="2054" name="Picture 6" descr="Polycrystalline Solar Panels - Prices, Types, Application – Bluebird Solar">
            <a:extLst>
              <a:ext uri="{FF2B5EF4-FFF2-40B4-BE49-F238E27FC236}">
                <a16:creationId xmlns:a16="http://schemas.microsoft.com/office/drawing/2014/main" id="{8A277F12-B40E-0135-DEC0-C104AD60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23" y="3088640"/>
            <a:ext cx="2456858" cy="30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41C61E-09F1-0293-A390-69902B0AA87D}"/>
              </a:ext>
            </a:extLst>
          </p:cNvPr>
          <p:cNvSpPr txBox="1">
            <a:spLocks/>
          </p:cNvSpPr>
          <p:nvPr/>
        </p:nvSpPr>
        <p:spPr>
          <a:xfrm>
            <a:off x="6771832" y="5514098"/>
            <a:ext cx="2186203" cy="7663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/>
              <a:t>Polycrystalline Solar PV</a:t>
            </a:r>
            <a:endParaRPr lang="en-IN" sz="1400" dirty="0"/>
          </a:p>
        </p:txBody>
      </p:sp>
      <p:sp>
        <p:nvSpPr>
          <p:cNvPr id="8" name="AutoShape 8" descr="BIS Registration for Thin-film Terrestrial Photovoltaic - IS 16077">
            <a:extLst>
              <a:ext uri="{FF2B5EF4-FFF2-40B4-BE49-F238E27FC236}">
                <a16:creationId xmlns:a16="http://schemas.microsoft.com/office/drawing/2014/main" id="{96E136A6-78DC-EC8E-EC34-82241B08E5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8" name="Picture 10" descr="BIS Registration for Thin-film Terrestrial Photovoltaic - IS 16077">
            <a:extLst>
              <a:ext uri="{FF2B5EF4-FFF2-40B4-BE49-F238E27FC236}">
                <a16:creationId xmlns:a16="http://schemas.microsoft.com/office/drawing/2014/main" id="{F847F90C-490C-4AB9-35D5-0F073D6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035" y="3547152"/>
            <a:ext cx="2668067" cy="209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011171A-32E9-0223-E737-4D4E51D4870D}"/>
              </a:ext>
            </a:extLst>
          </p:cNvPr>
          <p:cNvSpPr txBox="1">
            <a:spLocks/>
          </p:cNvSpPr>
          <p:nvPr/>
        </p:nvSpPr>
        <p:spPr>
          <a:xfrm>
            <a:off x="9439899" y="5508462"/>
            <a:ext cx="2186203" cy="7663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/>
              <a:t>Thin-Film Solar PV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4742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83DE7-D34F-EB0A-621F-6D8818A0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F99C-F9CB-887D-BAC5-AE052DC7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Need for Solar Integration ?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80E8-75BE-BB28-99D1-622D2999A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28" y="1491064"/>
            <a:ext cx="11238469" cy="49525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Enhanced Range and Flexibility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IN" dirty="0"/>
              <a:t>Sustainable Energy Use</a:t>
            </a:r>
          </a:p>
          <a:p>
            <a:pPr>
              <a:lnSpc>
                <a:spcPct val="150000"/>
              </a:lnSpc>
            </a:pPr>
            <a:r>
              <a:rPr lang="en-IN" dirty="0"/>
              <a:t>Cost Savings Over Time</a:t>
            </a:r>
          </a:p>
          <a:p>
            <a:pPr>
              <a:lnSpc>
                <a:spcPct val="150000"/>
              </a:lnSpc>
            </a:pPr>
            <a:r>
              <a:rPr lang="en-IN" dirty="0"/>
              <a:t>Increased Grid Resilience</a:t>
            </a:r>
          </a:p>
          <a:p>
            <a:pPr>
              <a:lnSpc>
                <a:spcPct val="150000"/>
              </a:lnSpc>
            </a:pPr>
            <a:r>
              <a:rPr lang="en-IN" dirty="0"/>
              <a:t>Convenient Charging in Remote Locations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Battery Health and Energy Management</a:t>
            </a:r>
          </a:p>
          <a:p>
            <a:pPr>
              <a:lnSpc>
                <a:spcPct val="150000"/>
              </a:lnSpc>
            </a:pPr>
            <a:r>
              <a:rPr lang="en-IN" dirty="0"/>
              <a:t>Supporting Renewable Energy Goals</a:t>
            </a:r>
          </a:p>
          <a:p>
            <a:pPr>
              <a:lnSpc>
                <a:spcPct val="150000"/>
              </a:lnSpc>
            </a:pPr>
            <a:r>
              <a:rPr lang="en-US" dirty="0"/>
              <a:t>Contributing to Smart Mobility Ecosystems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B0606A-A878-6809-C9B2-89A06FAC2E82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7DD693-5F9A-80FB-A47F-9D80800D1197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DC9E00-56C3-3FCE-BA7F-EE7048F25BF9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8" descr="BIS Registration for Thin-film Terrestrial Photovoltaic - IS 16077">
            <a:extLst>
              <a:ext uri="{FF2B5EF4-FFF2-40B4-BE49-F238E27FC236}">
                <a16:creationId xmlns:a16="http://schemas.microsoft.com/office/drawing/2014/main" id="{FEE554E2-E2DA-E0A1-81F6-ADB2600BFB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Question Mark - Question Mark Symbol - CleanPNG / KissPNG">
            <a:extLst>
              <a:ext uri="{FF2B5EF4-FFF2-40B4-BE49-F238E27FC236}">
                <a16:creationId xmlns:a16="http://schemas.microsoft.com/office/drawing/2014/main" id="{4103619C-6D3E-AB8B-EABF-A84C272807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50444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FE4876-0544-479D-AA66-A5D2F1C0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097" y="2078828"/>
            <a:ext cx="1579043" cy="26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D7BC0-94DF-5EA7-FCA5-26A3D01C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0583-8AB3-94F3-03A1-96F59FD1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Basics of Solar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21B133-F344-0BC1-A80D-84AB06EFEED7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DB337-EC90-14A5-3D55-A919B4D978F5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B7AFC-F492-9AEF-7393-32CD01180DB2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E94031-A9AB-3AB9-3BB1-F2715A45CE0B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0F7410A-A9A3-236C-B228-101317AFD16D}"/>
              </a:ext>
            </a:extLst>
          </p:cNvPr>
          <p:cNvSpPr/>
          <p:nvPr/>
        </p:nvSpPr>
        <p:spPr>
          <a:xfrm>
            <a:off x="1556426" y="1347776"/>
            <a:ext cx="8599246" cy="53373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A diagram of how a photovoltaic cell works.">
            <a:extLst>
              <a:ext uri="{FF2B5EF4-FFF2-40B4-BE49-F238E27FC236}">
                <a16:creationId xmlns:a16="http://schemas.microsoft.com/office/drawing/2014/main" id="{DBDE13F4-0FDD-9850-EC07-E574122C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63" y="1296974"/>
            <a:ext cx="7471344" cy="53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F0FE-0861-8305-7520-113D6CBF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26ED-E68B-D387-791C-BCAD7D89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Basics of Solar?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D7B0AA-F16F-C950-A6CE-A226ABA0A637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3F3CE-B076-E0A5-1FA8-5348127A6156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2C688-3CA2-1462-1F6C-EBA320866214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Question Mark - Question Mark Symbol - CleanPNG / KissPNG">
            <a:extLst>
              <a:ext uri="{FF2B5EF4-FFF2-40B4-BE49-F238E27FC236}">
                <a16:creationId xmlns:a16="http://schemas.microsoft.com/office/drawing/2014/main" id="{E4914D34-0BBA-1789-DF00-7C99D451B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4602" y="3340858"/>
            <a:ext cx="250444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CFB4EC8-D613-6BE8-F639-C01990D373EB}"/>
              </a:ext>
            </a:extLst>
          </p:cNvPr>
          <p:cNvSpPr/>
          <p:nvPr/>
        </p:nvSpPr>
        <p:spPr>
          <a:xfrm rot="10800000">
            <a:off x="2404318" y="3531584"/>
            <a:ext cx="769973" cy="622845"/>
          </a:xfrm>
          <a:prstGeom prst="triangle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FF7C4-D082-1A5E-D06E-1A1AB1DBF6AD}"/>
              </a:ext>
            </a:extLst>
          </p:cNvPr>
          <p:cNvSpPr/>
          <p:nvPr/>
        </p:nvSpPr>
        <p:spPr>
          <a:xfrm>
            <a:off x="2288730" y="4141055"/>
            <a:ext cx="988422" cy="83817"/>
          </a:xfrm>
          <a:prstGeom prst="rect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456C533-C2CD-7B2F-45B8-61F6544BA8F1}"/>
              </a:ext>
            </a:extLst>
          </p:cNvPr>
          <p:cNvSpPr/>
          <p:nvPr/>
        </p:nvSpPr>
        <p:spPr>
          <a:xfrm>
            <a:off x="496328" y="3457698"/>
            <a:ext cx="1043338" cy="985514"/>
          </a:xfrm>
          <a:prstGeom prst="flowChartConnector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E532A8-C010-156D-31DA-3AE4AE2294F0}"/>
              </a:ext>
            </a:extLst>
          </p:cNvPr>
          <p:cNvCxnSpPr>
            <a:stCxn id="11" idx="0"/>
          </p:cNvCxnSpPr>
          <p:nvPr/>
        </p:nvCxnSpPr>
        <p:spPr>
          <a:xfrm flipV="1">
            <a:off x="1017997" y="2241037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B224ED-B405-09D1-1614-883F7AC14DB9}"/>
              </a:ext>
            </a:extLst>
          </p:cNvPr>
          <p:cNvCxnSpPr>
            <a:cxnSpLocks/>
          </p:cNvCxnSpPr>
          <p:nvPr/>
        </p:nvCxnSpPr>
        <p:spPr>
          <a:xfrm flipV="1">
            <a:off x="1016353" y="2215635"/>
            <a:ext cx="4483311" cy="2540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DF7F10-95CE-4F43-FB14-5339EF09CB98}"/>
              </a:ext>
            </a:extLst>
          </p:cNvPr>
          <p:cNvCxnSpPr>
            <a:cxnSpLocks/>
          </p:cNvCxnSpPr>
          <p:nvPr/>
        </p:nvCxnSpPr>
        <p:spPr>
          <a:xfrm flipV="1">
            <a:off x="1014706" y="5572583"/>
            <a:ext cx="4483311" cy="2540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B20C2C-A246-3C9C-C951-575CCD60B953}"/>
              </a:ext>
            </a:extLst>
          </p:cNvPr>
          <p:cNvCxnSpPr/>
          <p:nvPr/>
        </p:nvCxnSpPr>
        <p:spPr>
          <a:xfrm flipV="1">
            <a:off x="1016352" y="4381330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6900E6-C2C2-1F99-FE0A-19AAA1319A24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58DAC7-0A1A-771B-9597-40F57264F58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89304" y="2241036"/>
            <a:ext cx="18314" cy="1290548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211E98-BE4B-C6BD-4798-680F39DD3A25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782941" y="4224872"/>
            <a:ext cx="4717" cy="1373112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F4F5BAC-2293-EAAA-6A65-624D0296882B}"/>
              </a:ext>
            </a:extLst>
          </p:cNvPr>
          <p:cNvSpPr/>
          <p:nvPr/>
        </p:nvSpPr>
        <p:spPr>
          <a:xfrm rot="16200000">
            <a:off x="690037" y="3742397"/>
            <a:ext cx="651217" cy="33328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65927ED-72AF-DD64-34F0-89638FFB5DDE}"/>
              </a:ext>
            </a:extLst>
          </p:cNvPr>
          <p:cNvSpPr/>
          <p:nvPr/>
        </p:nvSpPr>
        <p:spPr>
          <a:xfrm rot="5400000">
            <a:off x="2049756" y="209432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B702F42-7730-D189-C0C2-6B2A470E4087}"/>
              </a:ext>
            </a:extLst>
          </p:cNvPr>
          <p:cNvSpPr/>
          <p:nvPr/>
        </p:nvSpPr>
        <p:spPr>
          <a:xfrm rot="10800000">
            <a:off x="2600555" y="267936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F7A765E-15A0-DDD4-840D-1A3A8D8EE9A8}"/>
              </a:ext>
            </a:extLst>
          </p:cNvPr>
          <p:cNvSpPr/>
          <p:nvPr/>
        </p:nvSpPr>
        <p:spPr>
          <a:xfrm rot="5400000">
            <a:off x="3976054" y="2073290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5A8AC18-6415-A529-A8DE-F169E57981C9}"/>
              </a:ext>
            </a:extLst>
          </p:cNvPr>
          <p:cNvSpPr/>
          <p:nvPr/>
        </p:nvSpPr>
        <p:spPr>
          <a:xfrm>
            <a:off x="5435869" y="2155736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5D70A27-4F20-F794-95B9-C67DB9B4E7CA}"/>
              </a:ext>
            </a:extLst>
          </p:cNvPr>
          <p:cNvSpPr/>
          <p:nvPr/>
        </p:nvSpPr>
        <p:spPr>
          <a:xfrm>
            <a:off x="5443067" y="5512684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5B489A-AA30-B034-4500-C92CA3444665}"/>
              </a:ext>
            </a:extLst>
          </p:cNvPr>
          <p:cNvSpPr txBox="1"/>
          <p:nvPr/>
        </p:nvSpPr>
        <p:spPr>
          <a:xfrm>
            <a:off x="2002748" y="16470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FA32F0-711F-01BF-E337-A27B686C455E}"/>
              </a:ext>
            </a:extLst>
          </p:cNvPr>
          <p:cNvSpPr txBox="1"/>
          <p:nvPr/>
        </p:nvSpPr>
        <p:spPr>
          <a:xfrm>
            <a:off x="2971888" y="256390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d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B4E760-B9F5-30EC-698F-F8F9D006525D}"/>
              </a:ext>
            </a:extLst>
          </p:cNvPr>
          <p:cNvSpPr txBox="1"/>
          <p:nvPr/>
        </p:nvSpPr>
        <p:spPr>
          <a:xfrm>
            <a:off x="4028780" y="171561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516466-0CF3-34DB-A97D-51BEAC769196}"/>
              </a:ext>
            </a:extLst>
          </p:cNvPr>
          <p:cNvCxnSpPr>
            <a:cxnSpLocks/>
          </p:cNvCxnSpPr>
          <p:nvPr/>
        </p:nvCxnSpPr>
        <p:spPr>
          <a:xfrm flipH="1" flipV="1">
            <a:off x="5485606" y="2395095"/>
            <a:ext cx="5212" cy="3021528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96AE60-896E-89B1-9574-8EC1819582EA}"/>
              </a:ext>
            </a:extLst>
          </p:cNvPr>
          <p:cNvSpPr txBox="1"/>
          <p:nvPr/>
        </p:nvSpPr>
        <p:spPr>
          <a:xfrm>
            <a:off x="5351740" y="17350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7B038A-1E89-DA3C-814A-7EF7F2F21E4E}"/>
              </a:ext>
            </a:extLst>
          </p:cNvPr>
          <p:cNvSpPr txBox="1"/>
          <p:nvPr/>
        </p:nvSpPr>
        <p:spPr>
          <a:xfrm>
            <a:off x="5292224" y="5649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IN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02E0F1-A13E-244E-EEB1-392A91287239}"/>
              </a:ext>
            </a:extLst>
          </p:cNvPr>
          <p:cNvCxnSpPr/>
          <p:nvPr/>
        </p:nvCxnSpPr>
        <p:spPr>
          <a:xfrm>
            <a:off x="7798749" y="1904737"/>
            <a:ext cx="70949" cy="4002243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E974A3-AA05-D8F9-8799-34439E4AAF56}"/>
              </a:ext>
            </a:extLst>
          </p:cNvPr>
          <p:cNvCxnSpPr/>
          <p:nvPr/>
        </p:nvCxnSpPr>
        <p:spPr>
          <a:xfrm>
            <a:off x="6436712" y="3584432"/>
            <a:ext cx="5041926" cy="0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12DDEF4-75C8-74B2-31C9-9E01EF81ED14}"/>
              </a:ext>
            </a:extLst>
          </p:cNvPr>
          <p:cNvSpPr txBox="1"/>
          <p:nvPr/>
        </p:nvSpPr>
        <p:spPr>
          <a:xfrm>
            <a:off x="5537077" y="3739392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1899AD-C12B-4D32-B27C-0C0305EC8169}"/>
              </a:ext>
            </a:extLst>
          </p:cNvPr>
          <p:cNvSpPr txBox="1"/>
          <p:nvPr/>
        </p:nvSpPr>
        <p:spPr>
          <a:xfrm>
            <a:off x="7445756" y="172649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E85932-E628-CBEF-178D-DEA22F29BC29}"/>
              </a:ext>
            </a:extLst>
          </p:cNvPr>
          <p:cNvSpPr txBox="1"/>
          <p:nvPr/>
        </p:nvSpPr>
        <p:spPr>
          <a:xfrm>
            <a:off x="11141449" y="3643341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5ED968B-2DB5-DE7A-E3F8-3CA796487E47}"/>
              </a:ext>
            </a:extLst>
          </p:cNvPr>
          <p:cNvSpPr/>
          <p:nvPr/>
        </p:nvSpPr>
        <p:spPr>
          <a:xfrm>
            <a:off x="7850221" y="1507787"/>
            <a:ext cx="1313234" cy="2062264"/>
          </a:xfrm>
          <a:custGeom>
            <a:avLst/>
            <a:gdLst>
              <a:gd name="connsiteX0" fmla="*/ 0 w 1313234"/>
              <a:gd name="connsiteY0" fmla="*/ 2062264 h 2062264"/>
              <a:gd name="connsiteX1" fmla="*/ 700392 w 1313234"/>
              <a:gd name="connsiteY1" fmla="*/ 1916349 h 2062264"/>
              <a:gd name="connsiteX2" fmla="*/ 1021405 w 1313234"/>
              <a:gd name="connsiteY2" fmla="*/ 1439694 h 2062264"/>
              <a:gd name="connsiteX3" fmla="*/ 1235413 w 1313234"/>
              <a:gd name="connsiteY3" fmla="*/ 593387 h 2062264"/>
              <a:gd name="connsiteX4" fmla="*/ 1313234 w 1313234"/>
              <a:gd name="connsiteY4" fmla="*/ 0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2062264">
                <a:moveTo>
                  <a:pt x="0" y="2062264"/>
                </a:moveTo>
                <a:cubicBezTo>
                  <a:pt x="265079" y="2041187"/>
                  <a:pt x="530158" y="2020111"/>
                  <a:pt x="700392" y="1916349"/>
                </a:cubicBezTo>
                <a:cubicBezTo>
                  <a:pt x="870626" y="1812587"/>
                  <a:pt x="932235" y="1660188"/>
                  <a:pt x="1021405" y="1439694"/>
                </a:cubicBezTo>
                <a:cubicBezTo>
                  <a:pt x="1110575" y="1219200"/>
                  <a:pt x="1186775" y="833336"/>
                  <a:pt x="1235413" y="593387"/>
                </a:cubicBezTo>
                <a:cubicBezTo>
                  <a:pt x="1284051" y="353438"/>
                  <a:pt x="1290536" y="116732"/>
                  <a:pt x="1313234" y="0"/>
                </a:cubicBezTo>
              </a:path>
            </a:pathLst>
          </a:custGeom>
          <a:noFill/>
          <a:ln w="412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57F662-7B13-06E6-228E-9FC675019CB0}"/>
              </a:ext>
            </a:extLst>
          </p:cNvPr>
          <p:cNvSpPr/>
          <p:nvPr/>
        </p:nvSpPr>
        <p:spPr>
          <a:xfrm>
            <a:off x="7836312" y="2202568"/>
            <a:ext cx="1313234" cy="2062264"/>
          </a:xfrm>
          <a:custGeom>
            <a:avLst/>
            <a:gdLst>
              <a:gd name="connsiteX0" fmla="*/ 0 w 1313234"/>
              <a:gd name="connsiteY0" fmla="*/ 2062264 h 2062264"/>
              <a:gd name="connsiteX1" fmla="*/ 700392 w 1313234"/>
              <a:gd name="connsiteY1" fmla="*/ 1916349 h 2062264"/>
              <a:gd name="connsiteX2" fmla="*/ 1021405 w 1313234"/>
              <a:gd name="connsiteY2" fmla="*/ 1439694 h 2062264"/>
              <a:gd name="connsiteX3" fmla="*/ 1235413 w 1313234"/>
              <a:gd name="connsiteY3" fmla="*/ 593387 h 2062264"/>
              <a:gd name="connsiteX4" fmla="*/ 1313234 w 1313234"/>
              <a:gd name="connsiteY4" fmla="*/ 0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2062264">
                <a:moveTo>
                  <a:pt x="0" y="2062264"/>
                </a:moveTo>
                <a:cubicBezTo>
                  <a:pt x="265079" y="2041187"/>
                  <a:pt x="530158" y="2020111"/>
                  <a:pt x="700392" y="1916349"/>
                </a:cubicBezTo>
                <a:cubicBezTo>
                  <a:pt x="870626" y="1812587"/>
                  <a:pt x="932235" y="1660188"/>
                  <a:pt x="1021405" y="1439694"/>
                </a:cubicBezTo>
                <a:cubicBezTo>
                  <a:pt x="1110575" y="1219200"/>
                  <a:pt x="1186775" y="833336"/>
                  <a:pt x="1235413" y="593387"/>
                </a:cubicBezTo>
                <a:cubicBezTo>
                  <a:pt x="1284051" y="353438"/>
                  <a:pt x="1290536" y="116732"/>
                  <a:pt x="1313234" y="0"/>
                </a:cubicBezTo>
              </a:path>
            </a:pathLst>
          </a:custGeom>
          <a:noFill/>
          <a:ln w="412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7C21538-791C-BC36-1149-64083784487D}"/>
              </a:ext>
            </a:extLst>
          </p:cNvPr>
          <p:cNvSpPr/>
          <p:nvPr/>
        </p:nvSpPr>
        <p:spPr>
          <a:xfrm>
            <a:off x="7857809" y="3077592"/>
            <a:ext cx="1313234" cy="2062264"/>
          </a:xfrm>
          <a:custGeom>
            <a:avLst/>
            <a:gdLst>
              <a:gd name="connsiteX0" fmla="*/ 0 w 1313234"/>
              <a:gd name="connsiteY0" fmla="*/ 2062264 h 2062264"/>
              <a:gd name="connsiteX1" fmla="*/ 700392 w 1313234"/>
              <a:gd name="connsiteY1" fmla="*/ 1916349 h 2062264"/>
              <a:gd name="connsiteX2" fmla="*/ 1021405 w 1313234"/>
              <a:gd name="connsiteY2" fmla="*/ 1439694 h 2062264"/>
              <a:gd name="connsiteX3" fmla="*/ 1235413 w 1313234"/>
              <a:gd name="connsiteY3" fmla="*/ 593387 h 2062264"/>
              <a:gd name="connsiteX4" fmla="*/ 1313234 w 1313234"/>
              <a:gd name="connsiteY4" fmla="*/ 0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2062264">
                <a:moveTo>
                  <a:pt x="0" y="2062264"/>
                </a:moveTo>
                <a:cubicBezTo>
                  <a:pt x="265079" y="2041187"/>
                  <a:pt x="530158" y="2020111"/>
                  <a:pt x="700392" y="1916349"/>
                </a:cubicBezTo>
                <a:cubicBezTo>
                  <a:pt x="870626" y="1812587"/>
                  <a:pt x="932235" y="1660188"/>
                  <a:pt x="1021405" y="1439694"/>
                </a:cubicBezTo>
                <a:cubicBezTo>
                  <a:pt x="1110575" y="1219200"/>
                  <a:pt x="1186775" y="833336"/>
                  <a:pt x="1235413" y="593387"/>
                </a:cubicBezTo>
                <a:cubicBezTo>
                  <a:pt x="1284051" y="353438"/>
                  <a:pt x="1290536" y="116732"/>
                  <a:pt x="1313234" y="0"/>
                </a:cubicBezTo>
              </a:path>
            </a:pathLst>
          </a:custGeom>
          <a:noFill/>
          <a:ln w="412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63E8183-6F46-1357-D4E0-88C5AA1F293D}"/>
              </a:ext>
            </a:extLst>
          </p:cNvPr>
          <p:cNvCxnSpPr>
            <a:cxnSpLocks/>
          </p:cNvCxnSpPr>
          <p:nvPr/>
        </p:nvCxnSpPr>
        <p:spPr>
          <a:xfrm flipV="1">
            <a:off x="7850221" y="4281741"/>
            <a:ext cx="1998352" cy="1589"/>
          </a:xfrm>
          <a:prstGeom prst="line">
            <a:avLst/>
          </a:prstGeom>
          <a:ln w="28575">
            <a:solidFill>
              <a:schemeClr val="bg2">
                <a:lumMod val="10000"/>
                <a:lumOff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0A2062B-73B6-824C-7666-50543B586808}"/>
              </a:ext>
            </a:extLst>
          </p:cNvPr>
          <p:cNvSpPr txBox="1"/>
          <p:nvPr/>
        </p:nvSpPr>
        <p:spPr>
          <a:xfrm>
            <a:off x="9950144" y="406728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p1</a:t>
            </a:r>
            <a:endParaRPr lang="en-I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994FD7-F548-7B89-642E-5581A23CE9B0}"/>
              </a:ext>
            </a:extLst>
          </p:cNvPr>
          <p:cNvCxnSpPr>
            <a:cxnSpLocks/>
          </p:cNvCxnSpPr>
          <p:nvPr/>
        </p:nvCxnSpPr>
        <p:spPr>
          <a:xfrm flipV="1">
            <a:off x="7887041" y="5169128"/>
            <a:ext cx="1998352" cy="1589"/>
          </a:xfrm>
          <a:prstGeom prst="line">
            <a:avLst/>
          </a:prstGeom>
          <a:ln w="28575">
            <a:solidFill>
              <a:schemeClr val="bg2">
                <a:lumMod val="10000"/>
                <a:lumOff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2517C7-1029-88AD-0154-3BD376187FA3}"/>
              </a:ext>
            </a:extLst>
          </p:cNvPr>
          <p:cNvSpPr txBox="1"/>
          <p:nvPr/>
        </p:nvSpPr>
        <p:spPr>
          <a:xfrm>
            <a:off x="9950144" y="498446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p2</a:t>
            </a:r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5E7A26-4752-5A3E-1882-11DD8AC09C5D}"/>
              </a:ext>
            </a:extLst>
          </p:cNvPr>
          <p:cNvSpPr txBox="1"/>
          <p:nvPr/>
        </p:nvSpPr>
        <p:spPr>
          <a:xfrm>
            <a:off x="9869994" y="201313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p1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28C3E0-7DBB-196E-3185-A4843360AFA4}"/>
              </a:ext>
            </a:extLst>
          </p:cNvPr>
          <p:cNvSpPr txBox="1"/>
          <p:nvPr/>
        </p:nvSpPr>
        <p:spPr>
          <a:xfrm>
            <a:off x="10591286" y="2043669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p2</a:t>
            </a:r>
            <a:endParaRPr lang="en-IN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CF705E-A9B5-10ED-A143-84BDFD643F10}"/>
              </a:ext>
            </a:extLst>
          </p:cNvPr>
          <p:cNvSpPr txBox="1"/>
          <p:nvPr/>
        </p:nvSpPr>
        <p:spPr>
          <a:xfrm>
            <a:off x="10279080" y="206989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BD6736-813A-06BE-8899-72AF1497DB0E}"/>
              </a:ext>
            </a:extLst>
          </p:cNvPr>
          <p:cNvSpPr txBox="1"/>
          <p:nvPr/>
        </p:nvSpPr>
        <p:spPr>
          <a:xfrm>
            <a:off x="10118856" y="301247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Dissipation</a:t>
            </a:r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C7323E-EF31-56B9-C8C5-419BCC725FD0}"/>
              </a:ext>
            </a:extLst>
          </p:cNvPr>
          <p:cNvSpPr txBox="1"/>
          <p:nvPr/>
        </p:nvSpPr>
        <p:spPr>
          <a:xfrm>
            <a:off x="10250430" y="439128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</a:t>
            </a:r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9B481B-23D6-74C8-58AD-07EF766FBCA8}"/>
              </a:ext>
            </a:extLst>
          </p:cNvPr>
          <p:cNvSpPr txBox="1"/>
          <p:nvPr/>
        </p:nvSpPr>
        <p:spPr>
          <a:xfrm>
            <a:off x="9183396" y="126983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Dark</a:t>
            </a:r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5E3413-C66E-E74D-04B6-E08D1769B646}"/>
              </a:ext>
            </a:extLst>
          </p:cNvPr>
          <p:cNvSpPr txBox="1"/>
          <p:nvPr/>
        </p:nvSpPr>
        <p:spPr>
          <a:xfrm>
            <a:off x="8051515" y="5285872"/>
            <a:ext cx="25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Insolation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33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F883D-6621-8C46-AA9E-002F803DA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1C25-2E31-BEF0-95D4-3DAACE67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Basics of Solar?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D65-9BEE-DB9C-BC00-221572464560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FC493-D9DC-78E0-4331-9F87D744EE6A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77EB2C-86DD-BC56-07F9-4C2399F3D715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Question Mark - Question Mark Symbol - CleanPNG / KissPNG">
            <a:extLst>
              <a:ext uri="{FF2B5EF4-FFF2-40B4-BE49-F238E27FC236}">
                <a16:creationId xmlns:a16="http://schemas.microsoft.com/office/drawing/2014/main" id="{E10EF363-D52E-1FB2-BBCD-9E145FB81C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4602" y="3340858"/>
            <a:ext cx="250444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1C2C1F-53A1-8F5B-2BF4-66B06D8EE462}"/>
              </a:ext>
            </a:extLst>
          </p:cNvPr>
          <p:cNvSpPr/>
          <p:nvPr/>
        </p:nvSpPr>
        <p:spPr>
          <a:xfrm rot="10800000">
            <a:off x="2404318" y="3531584"/>
            <a:ext cx="769973" cy="622845"/>
          </a:xfrm>
          <a:prstGeom prst="triangle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2B5AC-270A-BC56-EC73-C6CAB53A7C65}"/>
              </a:ext>
            </a:extLst>
          </p:cNvPr>
          <p:cNvSpPr/>
          <p:nvPr/>
        </p:nvSpPr>
        <p:spPr>
          <a:xfrm>
            <a:off x="2288730" y="4141055"/>
            <a:ext cx="988422" cy="83817"/>
          </a:xfrm>
          <a:prstGeom prst="rect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92A8E11-86EF-5F00-7C27-F926ED89B7B7}"/>
              </a:ext>
            </a:extLst>
          </p:cNvPr>
          <p:cNvSpPr/>
          <p:nvPr/>
        </p:nvSpPr>
        <p:spPr>
          <a:xfrm>
            <a:off x="496328" y="3457698"/>
            <a:ext cx="1043338" cy="985514"/>
          </a:xfrm>
          <a:prstGeom prst="flowChartConnector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AAA952-738C-CF76-0F09-67C472738C5B}"/>
              </a:ext>
            </a:extLst>
          </p:cNvPr>
          <p:cNvCxnSpPr>
            <a:cxnSpLocks/>
          </p:cNvCxnSpPr>
          <p:nvPr/>
        </p:nvCxnSpPr>
        <p:spPr>
          <a:xfrm flipV="1">
            <a:off x="1014706" y="2241037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390EC6-A2FB-7F02-E328-945D1AB78E04}"/>
              </a:ext>
            </a:extLst>
          </p:cNvPr>
          <p:cNvCxnSpPr>
            <a:cxnSpLocks/>
          </p:cNvCxnSpPr>
          <p:nvPr/>
        </p:nvCxnSpPr>
        <p:spPr>
          <a:xfrm flipV="1">
            <a:off x="1016353" y="2210676"/>
            <a:ext cx="4300477" cy="30360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CEF1A3-C1F8-A7FE-CBF0-52141FDF126A}"/>
              </a:ext>
            </a:extLst>
          </p:cNvPr>
          <p:cNvCxnSpPr>
            <a:cxnSpLocks/>
          </p:cNvCxnSpPr>
          <p:nvPr/>
        </p:nvCxnSpPr>
        <p:spPr>
          <a:xfrm flipV="1">
            <a:off x="1014706" y="5581707"/>
            <a:ext cx="4313545" cy="16277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292CA5-3EA8-AD71-94D4-347F27F957DC}"/>
              </a:ext>
            </a:extLst>
          </p:cNvPr>
          <p:cNvCxnSpPr/>
          <p:nvPr/>
        </p:nvCxnSpPr>
        <p:spPr>
          <a:xfrm flipV="1">
            <a:off x="1016352" y="4381330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C610A4-9F01-9DDD-CD37-616B4B26BF87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933C59-C1FF-0F32-B325-7F2E2D07A7A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89304" y="2241036"/>
            <a:ext cx="18314" cy="1290548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E5AD84-5EA4-1E87-BE0E-DA8743DA8E9B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782941" y="4224872"/>
            <a:ext cx="4717" cy="1373112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D3779D-186A-CC7D-C50E-B4F6136A3E08}"/>
              </a:ext>
            </a:extLst>
          </p:cNvPr>
          <p:cNvSpPr/>
          <p:nvPr/>
        </p:nvSpPr>
        <p:spPr>
          <a:xfrm rot="16200000">
            <a:off x="690037" y="3742397"/>
            <a:ext cx="651217" cy="33328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DEC4BC4-1583-BF33-5D11-877D5AC01AE9}"/>
              </a:ext>
            </a:extLst>
          </p:cNvPr>
          <p:cNvSpPr/>
          <p:nvPr/>
        </p:nvSpPr>
        <p:spPr>
          <a:xfrm rot="5400000">
            <a:off x="2049756" y="209432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0F0486-5F11-A15E-5664-8087F6020FF4}"/>
              </a:ext>
            </a:extLst>
          </p:cNvPr>
          <p:cNvSpPr/>
          <p:nvPr/>
        </p:nvSpPr>
        <p:spPr>
          <a:xfrm rot="10800000">
            <a:off x="2600555" y="267936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0A8BEF8-1A58-5688-2C38-753FBCD99E25}"/>
              </a:ext>
            </a:extLst>
          </p:cNvPr>
          <p:cNvSpPr/>
          <p:nvPr/>
        </p:nvSpPr>
        <p:spPr>
          <a:xfrm rot="5400000">
            <a:off x="4824745" y="2070019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21E32B7E-C4D6-63DA-B0BA-F9268C98308A}"/>
              </a:ext>
            </a:extLst>
          </p:cNvPr>
          <p:cNvSpPr/>
          <p:nvPr/>
        </p:nvSpPr>
        <p:spPr>
          <a:xfrm>
            <a:off x="5273301" y="5529521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47D81B2-DBC8-5517-7BCF-DA3CCB471CF8}"/>
              </a:ext>
            </a:extLst>
          </p:cNvPr>
          <p:cNvSpPr/>
          <p:nvPr/>
        </p:nvSpPr>
        <p:spPr>
          <a:xfrm>
            <a:off x="5258403" y="2144517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D52270-C000-029A-1C65-8A3CBA249F5E}"/>
              </a:ext>
            </a:extLst>
          </p:cNvPr>
          <p:cNvSpPr txBox="1"/>
          <p:nvPr/>
        </p:nvSpPr>
        <p:spPr>
          <a:xfrm>
            <a:off x="2002748" y="16470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0828E8-7E5F-F321-A887-CF57DBD9E350}"/>
              </a:ext>
            </a:extLst>
          </p:cNvPr>
          <p:cNvSpPr txBox="1"/>
          <p:nvPr/>
        </p:nvSpPr>
        <p:spPr>
          <a:xfrm>
            <a:off x="2971888" y="256390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d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20C6F9-92AD-5B66-D9E0-6FAE0E97685B}"/>
              </a:ext>
            </a:extLst>
          </p:cNvPr>
          <p:cNvSpPr txBox="1"/>
          <p:nvPr/>
        </p:nvSpPr>
        <p:spPr>
          <a:xfrm>
            <a:off x="4893603" y="16584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A25A46-8D17-2F13-0A76-B6DD3558D5FE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2338898"/>
            <a:ext cx="5212" cy="3021528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1EFA511-4B98-3301-B373-952851C7FF89}"/>
              </a:ext>
            </a:extLst>
          </p:cNvPr>
          <p:cNvSpPr txBox="1"/>
          <p:nvPr/>
        </p:nvSpPr>
        <p:spPr>
          <a:xfrm>
            <a:off x="4266234" y="23996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se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B89052-35BD-97FC-2D61-28B09A08AED4}"/>
              </a:ext>
            </a:extLst>
          </p:cNvPr>
          <p:cNvSpPr txBox="1"/>
          <p:nvPr/>
        </p:nvSpPr>
        <p:spPr>
          <a:xfrm>
            <a:off x="5292224" y="5649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IN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91528C-8ED2-22F7-35E3-82A0E18F6824}"/>
              </a:ext>
            </a:extLst>
          </p:cNvPr>
          <p:cNvCxnSpPr>
            <a:cxnSpLocks/>
          </p:cNvCxnSpPr>
          <p:nvPr/>
        </p:nvCxnSpPr>
        <p:spPr>
          <a:xfrm>
            <a:off x="7798749" y="1904737"/>
            <a:ext cx="48200" cy="2688341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86DE4C-7922-62E6-EA39-58F698E15ECD}"/>
              </a:ext>
            </a:extLst>
          </p:cNvPr>
          <p:cNvCxnSpPr/>
          <p:nvPr/>
        </p:nvCxnSpPr>
        <p:spPr>
          <a:xfrm>
            <a:off x="6436712" y="3584432"/>
            <a:ext cx="5041926" cy="0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E1F3155-EEC2-0275-383B-046C2B42B309}"/>
              </a:ext>
            </a:extLst>
          </p:cNvPr>
          <p:cNvSpPr txBox="1"/>
          <p:nvPr/>
        </p:nvSpPr>
        <p:spPr>
          <a:xfrm>
            <a:off x="5510505" y="3721192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7D3977-0423-C219-A2C5-EABDB066D3C0}"/>
              </a:ext>
            </a:extLst>
          </p:cNvPr>
          <p:cNvSpPr txBox="1"/>
          <p:nvPr/>
        </p:nvSpPr>
        <p:spPr>
          <a:xfrm>
            <a:off x="7379922" y="183174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5E8C97-FF10-B9A1-B5BB-8814F99B5F7A}"/>
              </a:ext>
            </a:extLst>
          </p:cNvPr>
          <p:cNvSpPr txBox="1"/>
          <p:nvPr/>
        </p:nvSpPr>
        <p:spPr>
          <a:xfrm>
            <a:off x="11171337" y="3643341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85E8E-5DF2-4D06-EE65-26072F942803}"/>
              </a:ext>
            </a:extLst>
          </p:cNvPr>
          <p:cNvSpPr/>
          <p:nvPr/>
        </p:nvSpPr>
        <p:spPr>
          <a:xfrm>
            <a:off x="3532305" y="3437891"/>
            <a:ext cx="326732" cy="85712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FE621-4B06-491A-9304-6ED993BC5348}"/>
              </a:ext>
            </a:extLst>
          </p:cNvPr>
          <p:cNvSpPr/>
          <p:nvPr/>
        </p:nvSpPr>
        <p:spPr>
          <a:xfrm rot="5400000">
            <a:off x="4185488" y="1780763"/>
            <a:ext cx="326732" cy="85712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819B9-9D2A-D8FF-17F1-8C8F25D6EF7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684013" y="2225856"/>
            <a:ext cx="11658" cy="1212035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43EFCF-24EC-6E92-F51D-7F744F76EEEA}"/>
              </a:ext>
            </a:extLst>
          </p:cNvPr>
          <p:cNvCxnSpPr>
            <a:cxnSpLocks/>
          </p:cNvCxnSpPr>
          <p:nvPr/>
        </p:nvCxnSpPr>
        <p:spPr>
          <a:xfrm flipV="1">
            <a:off x="3700383" y="4285067"/>
            <a:ext cx="0" cy="1304353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08A148-2C2E-06D3-D905-D1FDE65B4090}"/>
              </a:ext>
            </a:extLst>
          </p:cNvPr>
          <p:cNvSpPr txBox="1"/>
          <p:nvPr/>
        </p:nvSpPr>
        <p:spPr>
          <a:xfrm>
            <a:off x="3922504" y="357005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sh</a:t>
            </a:r>
            <a:endParaRPr lang="en-IN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FFB4D26-78F1-843D-5D6B-40A5C4B2BC47}"/>
              </a:ext>
            </a:extLst>
          </p:cNvPr>
          <p:cNvSpPr/>
          <p:nvPr/>
        </p:nvSpPr>
        <p:spPr>
          <a:xfrm rot="10800000">
            <a:off x="3501669" y="2632602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899958-10B8-47EC-57C3-C44C2597836B}"/>
              </a:ext>
            </a:extLst>
          </p:cNvPr>
          <p:cNvSpPr txBox="1"/>
          <p:nvPr/>
        </p:nvSpPr>
        <p:spPr>
          <a:xfrm>
            <a:off x="3912595" y="26155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sh</a:t>
            </a:r>
            <a:endParaRPr lang="en-IN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7D722AB-FFF6-357A-6376-1B3D7B78DF2E}"/>
              </a:ext>
            </a:extLst>
          </p:cNvPr>
          <p:cNvSpPr/>
          <p:nvPr/>
        </p:nvSpPr>
        <p:spPr>
          <a:xfrm>
            <a:off x="7789985" y="2417885"/>
            <a:ext cx="2804746" cy="1169397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E98F6A-5425-F63A-E4FE-A27FC0BCD01F}"/>
              </a:ext>
            </a:extLst>
          </p:cNvPr>
          <p:cNvCxnSpPr>
            <a:cxnSpLocks/>
          </p:cNvCxnSpPr>
          <p:nvPr/>
        </p:nvCxnSpPr>
        <p:spPr>
          <a:xfrm>
            <a:off x="7761811" y="2387671"/>
            <a:ext cx="3493091" cy="5151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74DE01-F90D-0688-D0FA-47565C91AC5C}"/>
              </a:ext>
            </a:extLst>
          </p:cNvPr>
          <p:cNvCxnSpPr>
            <a:stCxn id="42" idx="3"/>
          </p:cNvCxnSpPr>
          <p:nvPr/>
        </p:nvCxnSpPr>
        <p:spPr>
          <a:xfrm flipH="1" flipV="1">
            <a:off x="10165404" y="1536671"/>
            <a:ext cx="429327" cy="2050591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9CEAAB5-32E7-A188-DC79-949FD7698229}"/>
              </a:ext>
            </a:extLst>
          </p:cNvPr>
          <p:cNvSpPr txBox="1"/>
          <p:nvPr/>
        </p:nvSpPr>
        <p:spPr>
          <a:xfrm>
            <a:off x="7362881" y="21427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sc</a:t>
            </a:r>
            <a:endParaRPr lang="en-I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905CA6-8566-31DC-740B-0369E224519A}"/>
              </a:ext>
            </a:extLst>
          </p:cNvPr>
          <p:cNvSpPr txBox="1"/>
          <p:nvPr/>
        </p:nvSpPr>
        <p:spPr>
          <a:xfrm>
            <a:off x="10406159" y="3605885"/>
            <a:ext cx="56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OC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5C16723-D0AE-B6C2-3215-0326C67DC351}"/>
              </a:ext>
            </a:extLst>
          </p:cNvPr>
          <p:cNvSpPr txBox="1"/>
          <p:nvPr/>
        </p:nvSpPr>
        <p:spPr>
          <a:xfrm>
            <a:off x="7169346" y="4988355"/>
            <a:ext cx="3047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Flip the y-axis !!!!</a:t>
            </a:r>
            <a:endParaRPr lang="en-IN" sz="2400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CE74971-55D6-1BA8-9B50-3C92C869222A}"/>
              </a:ext>
            </a:extLst>
          </p:cNvPr>
          <p:cNvSpPr/>
          <p:nvPr/>
        </p:nvSpPr>
        <p:spPr>
          <a:xfrm>
            <a:off x="7830632" y="2632603"/>
            <a:ext cx="2747335" cy="937447"/>
          </a:xfrm>
          <a:custGeom>
            <a:avLst/>
            <a:gdLst>
              <a:gd name="connsiteX0" fmla="*/ 0 w 2782111"/>
              <a:gd name="connsiteY0" fmla="*/ 875500 h 875500"/>
              <a:gd name="connsiteX1" fmla="*/ 2276273 w 2782111"/>
              <a:gd name="connsiteY1" fmla="*/ 10 h 875500"/>
              <a:gd name="connsiteX2" fmla="*/ 2782111 w 2782111"/>
              <a:gd name="connsiteY2" fmla="*/ 856044 h 87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2111" h="875500">
                <a:moveTo>
                  <a:pt x="0" y="875500"/>
                </a:moveTo>
                <a:cubicBezTo>
                  <a:pt x="906294" y="439376"/>
                  <a:pt x="1812588" y="3253"/>
                  <a:pt x="2276273" y="10"/>
                </a:cubicBezTo>
                <a:cubicBezTo>
                  <a:pt x="2739958" y="-3233"/>
                  <a:pt x="2663758" y="779844"/>
                  <a:pt x="2782111" y="856044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301F85B-3CC4-3258-0F38-4E54B39F7163}"/>
              </a:ext>
            </a:extLst>
          </p:cNvPr>
          <p:cNvCxnSpPr>
            <a:cxnSpLocks/>
          </p:cNvCxnSpPr>
          <p:nvPr/>
        </p:nvCxnSpPr>
        <p:spPr>
          <a:xfrm flipV="1">
            <a:off x="7808876" y="2537263"/>
            <a:ext cx="2377856" cy="4392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815499B-9369-CC27-AC6A-441C33132E97}"/>
              </a:ext>
            </a:extLst>
          </p:cNvPr>
          <p:cNvSpPr txBox="1"/>
          <p:nvPr/>
        </p:nvSpPr>
        <p:spPr>
          <a:xfrm>
            <a:off x="11130644" y="24946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  <a:endParaRPr lang="en-IN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797AD9-2093-6A3E-1197-3E5236011398}"/>
              </a:ext>
            </a:extLst>
          </p:cNvPr>
          <p:cNvSpPr txBox="1"/>
          <p:nvPr/>
        </p:nvSpPr>
        <p:spPr>
          <a:xfrm>
            <a:off x="7354150" y="251207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m</a:t>
            </a:r>
            <a:endParaRPr lang="en-IN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E71726D-DF59-481C-3BAB-90EE87D9679B}"/>
              </a:ext>
            </a:extLst>
          </p:cNvPr>
          <p:cNvCxnSpPr>
            <a:cxnSpLocks/>
          </p:cNvCxnSpPr>
          <p:nvPr/>
        </p:nvCxnSpPr>
        <p:spPr>
          <a:xfrm>
            <a:off x="10179831" y="2547342"/>
            <a:ext cx="18102" cy="107407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0945EB9-4FCC-E997-0601-025E73790BE2}"/>
              </a:ext>
            </a:extLst>
          </p:cNvPr>
          <p:cNvSpPr txBox="1"/>
          <p:nvPr/>
        </p:nvSpPr>
        <p:spPr>
          <a:xfrm>
            <a:off x="9999365" y="36058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m</a:t>
            </a:r>
            <a:endParaRPr lang="en-IN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656307C-0833-3A6E-057E-AFC65CA8028F}"/>
              </a:ext>
            </a:extLst>
          </p:cNvPr>
          <p:cNvCxnSpPr>
            <a:cxnSpLocks/>
            <a:stCxn id="82" idx="1"/>
          </p:cNvCxnSpPr>
          <p:nvPr/>
        </p:nvCxnSpPr>
        <p:spPr>
          <a:xfrm>
            <a:off x="10078452" y="2632614"/>
            <a:ext cx="924828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7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162F-79D7-99CC-8118-C7E56886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A8AD-ECC4-9930-E66C-AADAFB1D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Basics of Solar?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DB8A7-D1B5-FF31-1612-718DB653C87D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4DCD0D-F6CC-F5B8-77AF-0F071AEEF408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4DFE2-25A8-74C6-1411-BF6865EDDF2C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E12E69-FD5F-C57B-6DEB-283D9D26223A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7E881545-8BFD-10A1-7AE2-862AE35000E8}"/>
              </a:ext>
            </a:extLst>
          </p:cNvPr>
          <p:cNvSpPr/>
          <p:nvPr/>
        </p:nvSpPr>
        <p:spPr>
          <a:xfrm rot="10800000">
            <a:off x="2404318" y="3531584"/>
            <a:ext cx="769973" cy="622845"/>
          </a:xfrm>
          <a:prstGeom prst="triangle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E42853-826E-5FC3-BEF0-863960065A48}"/>
              </a:ext>
            </a:extLst>
          </p:cNvPr>
          <p:cNvSpPr/>
          <p:nvPr/>
        </p:nvSpPr>
        <p:spPr>
          <a:xfrm>
            <a:off x="2288730" y="4141055"/>
            <a:ext cx="988422" cy="83817"/>
          </a:xfrm>
          <a:prstGeom prst="rect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F2B137C6-967E-49B8-142A-11BA40D2E7C4}"/>
              </a:ext>
            </a:extLst>
          </p:cNvPr>
          <p:cNvSpPr/>
          <p:nvPr/>
        </p:nvSpPr>
        <p:spPr>
          <a:xfrm>
            <a:off x="496328" y="3457698"/>
            <a:ext cx="1043338" cy="985514"/>
          </a:xfrm>
          <a:prstGeom prst="flowChartConnector">
            <a:avLst/>
          </a:prstGeom>
          <a:solidFill>
            <a:schemeClr val="tx2"/>
          </a:solidFill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E68012B-0C34-2246-6962-352A38BC3C1A}"/>
              </a:ext>
            </a:extLst>
          </p:cNvPr>
          <p:cNvCxnSpPr>
            <a:cxnSpLocks/>
          </p:cNvCxnSpPr>
          <p:nvPr/>
        </p:nvCxnSpPr>
        <p:spPr>
          <a:xfrm flipV="1">
            <a:off x="1014706" y="2241037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542397A-2F3C-2228-B689-347B3EE31318}"/>
              </a:ext>
            </a:extLst>
          </p:cNvPr>
          <p:cNvCxnSpPr>
            <a:cxnSpLocks/>
          </p:cNvCxnSpPr>
          <p:nvPr/>
        </p:nvCxnSpPr>
        <p:spPr>
          <a:xfrm flipV="1">
            <a:off x="1016353" y="2210676"/>
            <a:ext cx="4300477" cy="30360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CC55470-9DED-5F50-5CDD-FEC3810B2579}"/>
              </a:ext>
            </a:extLst>
          </p:cNvPr>
          <p:cNvCxnSpPr>
            <a:cxnSpLocks/>
          </p:cNvCxnSpPr>
          <p:nvPr/>
        </p:nvCxnSpPr>
        <p:spPr>
          <a:xfrm flipV="1">
            <a:off x="1014706" y="5581707"/>
            <a:ext cx="4313545" cy="16277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C781E85-39E5-EF87-2158-26E9CB9D4EB1}"/>
              </a:ext>
            </a:extLst>
          </p:cNvPr>
          <p:cNvCxnSpPr/>
          <p:nvPr/>
        </p:nvCxnSpPr>
        <p:spPr>
          <a:xfrm flipV="1">
            <a:off x="1016352" y="4381330"/>
            <a:ext cx="0" cy="1216661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D7C351-8FC4-A7EC-1D7F-183DE01A027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789304" y="2241036"/>
            <a:ext cx="18314" cy="1290548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19B2F6-710C-9FB1-AF11-949150F46F69}"/>
              </a:ext>
            </a:extLst>
          </p:cNvPr>
          <p:cNvCxnSpPr>
            <a:cxnSpLocks/>
            <a:endCxn id="106" idx="2"/>
          </p:cNvCxnSpPr>
          <p:nvPr/>
        </p:nvCxnSpPr>
        <p:spPr>
          <a:xfrm flipH="1" flipV="1">
            <a:off x="2782941" y="4224872"/>
            <a:ext cx="4717" cy="1373112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27B62C84-99F2-31B5-469C-E28AD8CB019D}"/>
              </a:ext>
            </a:extLst>
          </p:cNvPr>
          <p:cNvSpPr/>
          <p:nvPr/>
        </p:nvSpPr>
        <p:spPr>
          <a:xfrm rot="16200000">
            <a:off x="690037" y="3742397"/>
            <a:ext cx="651217" cy="33328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A7FC1ED6-A77D-BD42-A34F-A49A3FFB90CA}"/>
              </a:ext>
            </a:extLst>
          </p:cNvPr>
          <p:cNvSpPr/>
          <p:nvPr/>
        </p:nvSpPr>
        <p:spPr>
          <a:xfrm rot="5400000">
            <a:off x="2049756" y="209432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1AEE47C1-F7D9-CF7B-CEC1-A35455512C7F}"/>
              </a:ext>
            </a:extLst>
          </p:cNvPr>
          <p:cNvSpPr/>
          <p:nvPr/>
        </p:nvSpPr>
        <p:spPr>
          <a:xfrm rot="10800000">
            <a:off x="2600555" y="2679365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18787B0E-763B-0096-5037-1D6EF63D0FEE}"/>
              </a:ext>
            </a:extLst>
          </p:cNvPr>
          <p:cNvSpPr/>
          <p:nvPr/>
        </p:nvSpPr>
        <p:spPr>
          <a:xfrm rot="5400000">
            <a:off x="4824745" y="2070019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0C8423C6-98CE-83C8-089A-80773655A019}"/>
              </a:ext>
            </a:extLst>
          </p:cNvPr>
          <p:cNvSpPr/>
          <p:nvPr/>
        </p:nvSpPr>
        <p:spPr>
          <a:xfrm>
            <a:off x="5273301" y="5529521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EACAED5B-5744-3F78-157A-4EBE12851798}"/>
              </a:ext>
            </a:extLst>
          </p:cNvPr>
          <p:cNvSpPr/>
          <p:nvPr/>
        </p:nvSpPr>
        <p:spPr>
          <a:xfrm>
            <a:off x="5258403" y="2144517"/>
            <a:ext cx="109899" cy="119798"/>
          </a:xfrm>
          <a:prstGeom prst="flowChartConnector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BB3D903-703F-BAC3-6E3B-E17C98E1AB59}"/>
              </a:ext>
            </a:extLst>
          </p:cNvPr>
          <p:cNvSpPr txBox="1"/>
          <p:nvPr/>
        </p:nvSpPr>
        <p:spPr>
          <a:xfrm>
            <a:off x="2002748" y="164707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p</a:t>
            </a:r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D7C898-3EA3-79EF-A230-54F88C2F7FC7}"/>
              </a:ext>
            </a:extLst>
          </p:cNvPr>
          <p:cNvSpPr txBox="1"/>
          <p:nvPr/>
        </p:nvSpPr>
        <p:spPr>
          <a:xfrm>
            <a:off x="2971888" y="256390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d</a:t>
            </a:r>
            <a:endParaRPr lang="en-IN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C40E6A-AE33-C9EC-F17E-673906115326}"/>
              </a:ext>
            </a:extLst>
          </p:cNvPr>
          <p:cNvSpPr txBox="1"/>
          <p:nvPr/>
        </p:nvSpPr>
        <p:spPr>
          <a:xfrm>
            <a:off x="4893603" y="16584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8EE1521-221C-3B85-F35F-52F5BCED10BA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2338898"/>
            <a:ext cx="5212" cy="3021528"/>
          </a:xfrm>
          <a:prstGeom prst="straightConnector1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B0E2D28-7AA6-5598-191D-6AAFA21DF05E}"/>
              </a:ext>
            </a:extLst>
          </p:cNvPr>
          <p:cNvSpPr txBox="1"/>
          <p:nvPr/>
        </p:nvSpPr>
        <p:spPr>
          <a:xfrm>
            <a:off x="4266234" y="23996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se</a:t>
            </a:r>
            <a:endParaRPr lang="en-IN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B440CD9-1BDA-10B5-717D-2FF53BC43B67}"/>
              </a:ext>
            </a:extLst>
          </p:cNvPr>
          <p:cNvSpPr txBox="1"/>
          <p:nvPr/>
        </p:nvSpPr>
        <p:spPr>
          <a:xfrm>
            <a:off x="5292224" y="56493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0B01171-3B23-B1AD-F936-73E0EA1459B6}"/>
              </a:ext>
            </a:extLst>
          </p:cNvPr>
          <p:cNvSpPr txBox="1"/>
          <p:nvPr/>
        </p:nvSpPr>
        <p:spPr>
          <a:xfrm>
            <a:off x="5510505" y="3721192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86A3509-9D2C-D069-45EA-590899F57F29}"/>
              </a:ext>
            </a:extLst>
          </p:cNvPr>
          <p:cNvSpPr/>
          <p:nvPr/>
        </p:nvSpPr>
        <p:spPr>
          <a:xfrm>
            <a:off x="3532305" y="3437891"/>
            <a:ext cx="326732" cy="85712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B194E81-5C98-5AFD-CCD0-9F6A117B4D9E}"/>
              </a:ext>
            </a:extLst>
          </p:cNvPr>
          <p:cNvSpPr/>
          <p:nvPr/>
        </p:nvSpPr>
        <p:spPr>
          <a:xfrm rot="5400000">
            <a:off x="4185488" y="1780763"/>
            <a:ext cx="326732" cy="85712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9BAF7B1-C981-6B95-BBD7-E1044579CCE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684013" y="2225856"/>
            <a:ext cx="11658" cy="1212035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A6D1E9-0D48-9DA6-E996-1C983858DD0C}"/>
              </a:ext>
            </a:extLst>
          </p:cNvPr>
          <p:cNvCxnSpPr>
            <a:cxnSpLocks/>
          </p:cNvCxnSpPr>
          <p:nvPr/>
        </p:nvCxnSpPr>
        <p:spPr>
          <a:xfrm flipV="1">
            <a:off x="3700383" y="4285067"/>
            <a:ext cx="0" cy="1304353"/>
          </a:xfrm>
          <a:prstGeom prst="line">
            <a:avLst/>
          </a:prstGeom>
          <a:ln w="38100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22DD5EE-1989-5FAA-550C-94C60F424CB7}"/>
              </a:ext>
            </a:extLst>
          </p:cNvPr>
          <p:cNvSpPr txBox="1"/>
          <p:nvPr/>
        </p:nvSpPr>
        <p:spPr>
          <a:xfrm>
            <a:off x="3922504" y="357005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sh</a:t>
            </a:r>
            <a:endParaRPr lang="en-IN" dirty="0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530932A1-D035-6131-46CF-28C5AE3893FA}"/>
              </a:ext>
            </a:extLst>
          </p:cNvPr>
          <p:cNvSpPr/>
          <p:nvPr/>
        </p:nvSpPr>
        <p:spPr>
          <a:xfrm rot="10800000">
            <a:off x="3501669" y="2632602"/>
            <a:ext cx="386502" cy="27273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1D28D3F-3C70-2729-CBBB-24C3AADBCC92}"/>
              </a:ext>
            </a:extLst>
          </p:cNvPr>
          <p:cNvSpPr txBox="1"/>
          <p:nvPr/>
        </p:nvSpPr>
        <p:spPr>
          <a:xfrm>
            <a:off x="3912595" y="261551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sh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48CD74A-5A4D-D47F-EEA2-5241A1D5C4C5}"/>
                  </a:ext>
                </a:extLst>
              </p:cNvPr>
              <p:cNvSpPr txBox="1"/>
              <p:nvPr/>
            </p:nvSpPr>
            <p:spPr>
              <a:xfrm>
                <a:off x="6240347" y="1596842"/>
                <a:ext cx="5028818" cy="4226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From the mode,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i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= i</a:t>
                </a:r>
                <a:r>
                  <a:rPr lang="en-US" sz="2000" baseline="-25000" dirty="0"/>
                  <a:t>d</a:t>
                </a:r>
                <a:r>
                  <a:rPr lang="en-US" sz="2000" dirty="0"/>
                  <a:t> + i</a:t>
                </a:r>
                <a:r>
                  <a:rPr lang="en-US" sz="2000" baseline="-25000" dirty="0"/>
                  <a:t>sh</a:t>
                </a:r>
                <a:r>
                  <a:rPr lang="en-US" sz="2000" dirty="0"/>
                  <a:t> + i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Where, i</a:t>
                </a:r>
                <a:r>
                  <a:rPr lang="en-US" sz="2000" baseline="-25000" dirty="0"/>
                  <a:t>d </a:t>
                </a:r>
                <a:r>
                  <a:rPr lang="en-US" sz="2000" dirty="0"/>
                  <a:t> = I</a:t>
                </a:r>
                <a:r>
                  <a:rPr lang="en-US" sz="2000" baseline="-25000" dirty="0"/>
                  <a:t>o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 baseline="-25000">
                                <a:latin typeface="Cambria Math" panose="02040503050406030204" pitchFamily="18" charset="0"/>
                              </a:rPr>
                              <m:t>𝑎𝑘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𝑅𝑠𝑒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2000" dirty="0"/>
                  <a:t> - 1)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             </a:t>
                </a:r>
                <a:r>
                  <a:rPr lang="en-US" sz="2000" dirty="0"/>
                  <a:t>i</a:t>
                </a:r>
                <a:r>
                  <a:rPr lang="en-US" sz="2000" baseline="-25000" dirty="0"/>
                  <a:t>sh</a:t>
                </a:r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𝑎𝑘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𝑅𝑠𝑒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𝑠h</m:t>
                        </m:r>
                      </m:den>
                    </m:f>
                  </m:oMath>
                </a14:m>
                <a:r>
                  <a:rPr lang="en-IN" sz="2000" dirty="0"/>
                  <a:t>            also, </a:t>
                </a:r>
                <a:r>
                  <a:rPr lang="fr-FR" sz="2000" dirty="0"/>
                  <a:t>V</a:t>
                </a:r>
                <a:r>
                  <a:rPr lang="fr-FR" sz="2000" baseline="-25000" dirty="0"/>
                  <a:t>T</a:t>
                </a:r>
                <a:r>
                  <a:rPr lang="fr-FR" sz="2000" dirty="0"/>
                  <a:t> = KT/q</a:t>
                </a:r>
              </a:p>
              <a:p>
                <a:r>
                  <a:rPr lang="fr-FR" sz="2000" dirty="0"/>
                  <a:t>                                             K = Boltzmann</a:t>
                </a:r>
              </a:p>
              <a:p>
                <a:r>
                  <a:rPr lang="en-IN" sz="2000" dirty="0"/>
                  <a:t>                                                    constant</a:t>
                </a:r>
              </a:p>
              <a:p>
                <a:r>
                  <a:rPr lang="en-IN" sz="2000" dirty="0"/>
                  <a:t> </a:t>
                </a:r>
              </a:p>
              <a:p>
                <a:r>
                  <a:rPr lang="en-IN" dirty="0"/>
                  <a:t>Open Circuit Voltage</a:t>
                </a:r>
                <a:r>
                  <a:rPr lang="en-IN" sz="2000" dirty="0"/>
                  <a:t>, V</a:t>
                </a:r>
                <a:r>
                  <a:rPr lang="en-IN" sz="2000" baseline="-25000" dirty="0"/>
                  <a:t>OC</a:t>
                </a:r>
                <a:r>
                  <a:rPr lang="en-IN" sz="2000" dirty="0"/>
                  <a:t> = 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fr-FR" sz="2000" dirty="0"/>
                  <a:t> V</a:t>
                </a:r>
                <a:r>
                  <a:rPr lang="fr-FR" sz="2000" baseline="-25000" dirty="0"/>
                  <a:t>T</a:t>
                </a:r>
                <a:r>
                  <a:rPr lang="fr-FR" sz="2000" dirty="0"/>
                  <a:t> ln(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i="1" baseline="-2500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</m:oMath>
                </a14:m>
                <a:r>
                  <a:rPr lang="en-IN" sz="2000" dirty="0"/>
                  <a:t> + 1)</a:t>
                </a:r>
              </a:p>
              <a:p>
                <a:r>
                  <a:rPr lang="en-IN" dirty="0"/>
                  <a:t>Short Circuit Current</a:t>
                </a:r>
                <a:r>
                  <a:rPr lang="en-IN" sz="2000" dirty="0"/>
                  <a:t>,  I</a:t>
                </a:r>
                <a:r>
                  <a:rPr lang="en-IN" sz="2000" baseline="-25000" dirty="0"/>
                  <a:t>SC</a:t>
                </a:r>
                <a:r>
                  <a:rPr lang="en-IN" sz="2000" dirty="0"/>
                  <a:t> = </a:t>
                </a:r>
                <a:r>
                  <a:rPr lang="en-US" sz="2000" dirty="0"/>
                  <a:t>i</a:t>
                </a:r>
                <a:r>
                  <a:rPr lang="en-US" sz="2000" baseline="-25000" dirty="0"/>
                  <a:t>p</a:t>
                </a:r>
                <a:endParaRPr lang="en-IN" sz="20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48CD74A-5A4D-D47F-EEA2-5241A1D5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7" y="1596842"/>
                <a:ext cx="5028818" cy="4226735"/>
              </a:xfrm>
              <a:prstGeom prst="rect">
                <a:avLst/>
              </a:prstGeom>
              <a:blipFill>
                <a:blip r:embed="rId2"/>
                <a:stretch>
                  <a:fillRect l="-1333" t="-866" b="-1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1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5624-25E3-464B-6114-C5E83271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143A-52BC-564D-8F45-55521B44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2" y="249676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Dependance of Solar cells</a:t>
            </a:r>
            <a:endParaRPr lang="en-IN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D620B-5112-CDD4-48E4-4B9FC8460578}"/>
              </a:ext>
            </a:extLst>
          </p:cNvPr>
          <p:cNvCxnSpPr>
            <a:cxnSpLocks/>
          </p:cNvCxnSpPr>
          <p:nvPr/>
        </p:nvCxnSpPr>
        <p:spPr>
          <a:xfrm>
            <a:off x="214009" y="77821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A0D98-B993-E0E2-B5A9-BCFFBDA5A118}"/>
              </a:ext>
            </a:extLst>
          </p:cNvPr>
          <p:cNvCxnSpPr>
            <a:cxnSpLocks/>
          </p:cNvCxnSpPr>
          <p:nvPr/>
        </p:nvCxnSpPr>
        <p:spPr>
          <a:xfrm>
            <a:off x="11935838" y="107004"/>
            <a:ext cx="0" cy="6643992"/>
          </a:xfrm>
          <a:prstGeom prst="line">
            <a:avLst/>
          </a:prstGeom>
          <a:ln w="79375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020F5-1F95-57F1-AF58-808016B73A2F}"/>
              </a:ext>
            </a:extLst>
          </p:cNvPr>
          <p:cNvCxnSpPr>
            <a:cxnSpLocks/>
          </p:cNvCxnSpPr>
          <p:nvPr/>
        </p:nvCxnSpPr>
        <p:spPr>
          <a:xfrm>
            <a:off x="507763" y="1220126"/>
            <a:ext cx="11145757" cy="0"/>
          </a:xfrm>
          <a:prstGeom prst="line">
            <a:avLst/>
          </a:prstGeom>
          <a:ln w="88900" cmpd="thickThin"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22E92-376D-1E6C-9353-61C7EF981E4A}"/>
              </a:ext>
            </a:extLst>
          </p:cNvPr>
          <p:cNvCxnSpPr>
            <a:cxnSpLocks/>
          </p:cNvCxnSpPr>
          <p:nvPr/>
        </p:nvCxnSpPr>
        <p:spPr>
          <a:xfrm flipV="1">
            <a:off x="1763443" y="7283784"/>
            <a:ext cx="4483311" cy="2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9BD8A04-14B8-D9B2-219E-1BF8BAC16004}"/>
              </a:ext>
            </a:extLst>
          </p:cNvPr>
          <p:cNvSpPr txBox="1"/>
          <p:nvPr/>
        </p:nvSpPr>
        <p:spPr>
          <a:xfrm>
            <a:off x="544995" y="1616298"/>
            <a:ext cx="50288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Irradiation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I-V and P-V curve are gradually shifted along the Irradiation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Irradiation is low I-V and P-V Curves are shifted downward.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F3893-77C1-D5C3-FC5E-1701DF00D222}"/>
              </a:ext>
            </a:extLst>
          </p:cNvPr>
          <p:cNvSpPr txBox="1"/>
          <p:nvPr/>
        </p:nvSpPr>
        <p:spPr>
          <a:xfrm>
            <a:off x="496328" y="3318639"/>
            <a:ext cx="50288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Higher Temperature results in low V and low 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Thus shifting the graph to the left.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01AEB4-F92B-0521-FD00-8D5D3D89EA89}"/>
              </a:ext>
            </a:extLst>
          </p:cNvPr>
          <p:cNvCxnSpPr>
            <a:cxnSpLocks/>
          </p:cNvCxnSpPr>
          <p:nvPr/>
        </p:nvCxnSpPr>
        <p:spPr>
          <a:xfrm>
            <a:off x="7798749" y="1904737"/>
            <a:ext cx="36378" cy="2070480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79EC30-2068-E8B2-9246-6C557BCD4631}"/>
              </a:ext>
            </a:extLst>
          </p:cNvPr>
          <p:cNvCxnSpPr>
            <a:cxnSpLocks/>
          </p:cNvCxnSpPr>
          <p:nvPr/>
        </p:nvCxnSpPr>
        <p:spPr>
          <a:xfrm>
            <a:off x="7354150" y="3562980"/>
            <a:ext cx="4124488" cy="21452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3A20A5-45E4-1245-A8EC-AB9153F580CF}"/>
              </a:ext>
            </a:extLst>
          </p:cNvPr>
          <p:cNvSpPr txBox="1"/>
          <p:nvPr/>
        </p:nvSpPr>
        <p:spPr>
          <a:xfrm>
            <a:off x="7379922" y="183174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0B1E9-8535-F020-247A-04ED4E94DF3B}"/>
              </a:ext>
            </a:extLst>
          </p:cNvPr>
          <p:cNvSpPr txBox="1"/>
          <p:nvPr/>
        </p:nvSpPr>
        <p:spPr>
          <a:xfrm>
            <a:off x="11171337" y="3643341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B9A975-76F5-F6CE-3E3F-267ACEBB6B56}"/>
              </a:ext>
            </a:extLst>
          </p:cNvPr>
          <p:cNvSpPr/>
          <p:nvPr/>
        </p:nvSpPr>
        <p:spPr>
          <a:xfrm>
            <a:off x="7789985" y="2417885"/>
            <a:ext cx="2804746" cy="1169397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637C4-EDDB-25CC-2F28-735004DDBA6C}"/>
              </a:ext>
            </a:extLst>
          </p:cNvPr>
          <p:cNvSpPr txBox="1"/>
          <p:nvPr/>
        </p:nvSpPr>
        <p:spPr>
          <a:xfrm>
            <a:off x="7362881" y="21427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sc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DDFC5-D2E2-4D5A-EBB6-D4FF22677D09}"/>
              </a:ext>
            </a:extLst>
          </p:cNvPr>
          <p:cNvSpPr txBox="1"/>
          <p:nvPr/>
        </p:nvSpPr>
        <p:spPr>
          <a:xfrm>
            <a:off x="10406159" y="3605885"/>
            <a:ext cx="56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OC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69390-B707-A4D9-4718-CA65A55FB1B4}"/>
              </a:ext>
            </a:extLst>
          </p:cNvPr>
          <p:cNvSpPr txBox="1"/>
          <p:nvPr/>
        </p:nvSpPr>
        <p:spPr>
          <a:xfrm>
            <a:off x="9488076" y="205496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A2BAE-41F8-0BB1-DD13-708F5D358125}"/>
              </a:ext>
            </a:extLst>
          </p:cNvPr>
          <p:cNvSpPr txBox="1"/>
          <p:nvPr/>
        </p:nvSpPr>
        <p:spPr>
          <a:xfrm>
            <a:off x="7354150" y="251207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m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6B7510-E83C-5550-25F1-93221811B655}"/>
              </a:ext>
            </a:extLst>
          </p:cNvPr>
          <p:cNvSpPr txBox="1"/>
          <p:nvPr/>
        </p:nvSpPr>
        <p:spPr>
          <a:xfrm>
            <a:off x="9999365" y="36058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m</a:t>
            </a:r>
            <a:endParaRPr lang="en-IN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4E0574-CA1C-3F5F-0249-F353416C435A}"/>
              </a:ext>
            </a:extLst>
          </p:cNvPr>
          <p:cNvSpPr/>
          <p:nvPr/>
        </p:nvSpPr>
        <p:spPr>
          <a:xfrm>
            <a:off x="7828274" y="2647511"/>
            <a:ext cx="2577885" cy="915469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40CBA5-3373-D8F2-35DF-ADC00B18A34A}"/>
              </a:ext>
            </a:extLst>
          </p:cNvPr>
          <p:cNvSpPr/>
          <p:nvPr/>
        </p:nvSpPr>
        <p:spPr>
          <a:xfrm>
            <a:off x="7828275" y="2881404"/>
            <a:ext cx="2380234" cy="700180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667B3-C400-AC21-EAB0-9821E9810736}"/>
              </a:ext>
            </a:extLst>
          </p:cNvPr>
          <p:cNvSpPr txBox="1"/>
          <p:nvPr/>
        </p:nvSpPr>
        <p:spPr>
          <a:xfrm>
            <a:off x="9449535" y="287887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3</a:t>
            </a:r>
            <a:endParaRPr lang="en-IN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47AB8-8CDA-67D2-80FA-BDC7A83758E8}"/>
              </a:ext>
            </a:extLst>
          </p:cNvPr>
          <p:cNvSpPr txBox="1"/>
          <p:nvPr/>
        </p:nvSpPr>
        <p:spPr>
          <a:xfrm flipH="1">
            <a:off x="9942054" y="2393970"/>
            <a:ext cx="3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2</a:t>
            </a:r>
            <a:endParaRPr lang="en-IN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B053A-1EB7-CF69-BA03-C0FC14364FF4}"/>
              </a:ext>
            </a:extLst>
          </p:cNvPr>
          <p:cNvSpPr txBox="1"/>
          <p:nvPr/>
        </p:nvSpPr>
        <p:spPr>
          <a:xfrm>
            <a:off x="9461414" y="164994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A70E2E-FAC6-4C30-5CED-E6FE74ADFFB1}"/>
              </a:ext>
            </a:extLst>
          </p:cNvPr>
          <p:cNvSpPr txBox="1"/>
          <p:nvPr/>
        </p:nvSpPr>
        <p:spPr>
          <a:xfrm flipH="1">
            <a:off x="9993831" y="1673124"/>
            <a:ext cx="3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2</a:t>
            </a:r>
            <a:endParaRPr lang="en-IN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8ADE6-E25B-EDE7-99BF-478A21993155}"/>
              </a:ext>
            </a:extLst>
          </p:cNvPr>
          <p:cNvSpPr txBox="1"/>
          <p:nvPr/>
        </p:nvSpPr>
        <p:spPr>
          <a:xfrm>
            <a:off x="10511209" y="169507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3</a:t>
            </a:r>
            <a:endParaRPr lang="en-IN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9F9F4-871B-BE34-D41F-F39F6D98DCFD}"/>
              </a:ext>
            </a:extLst>
          </p:cNvPr>
          <p:cNvSpPr txBox="1"/>
          <p:nvPr/>
        </p:nvSpPr>
        <p:spPr>
          <a:xfrm>
            <a:off x="9725059" y="166552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5835CC-39B6-B816-9DF7-CA9792D24408}"/>
              </a:ext>
            </a:extLst>
          </p:cNvPr>
          <p:cNvSpPr txBox="1"/>
          <p:nvPr/>
        </p:nvSpPr>
        <p:spPr>
          <a:xfrm>
            <a:off x="10260573" y="167542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2361B2-D1CB-E271-6476-E5D8DEAFE665}"/>
              </a:ext>
            </a:extLst>
          </p:cNvPr>
          <p:cNvCxnSpPr>
            <a:cxnSpLocks/>
          </p:cNvCxnSpPr>
          <p:nvPr/>
        </p:nvCxnSpPr>
        <p:spPr>
          <a:xfrm>
            <a:off x="7836480" y="4306087"/>
            <a:ext cx="36378" cy="2070480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54484C-9B04-6676-58C5-A7767B66413E}"/>
              </a:ext>
            </a:extLst>
          </p:cNvPr>
          <p:cNvCxnSpPr>
            <a:cxnSpLocks/>
          </p:cNvCxnSpPr>
          <p:nvPr/>
        </p:nvCxnSpPr>
        <p:spPr>
          <a:xfrm>
            <a:off x="7391881" y="5964330"/>
            <a:ext cx="4124488" cy="21452"/>
          </a:xfrm>
          <a:prstGeom prst="line">
            <a:avLst/>
          </a:prstGeom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DD3D88-C7F4-2F9D-1BAA-77CEE0BD84A7}"/>
              </a:ext>
            </a:extLst>
          </p:cNvPr>
          <p:cNvSpPr txBox="1"/>
          <p:nvPr/>
        </p:nvSpPr>
        <p:spPr>
          <a:xfrm>
            <a:off x="7417653" y="42330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98509B-B956-55ED-824F-994BDCE7D23C}"/>
              </a:ext>
            </a:extLst>
          </p:cNvPr>
          <p:cNvSpPr txBox="1"/>
          <p:nvPr/>
        </p:nvSpPr>
        <p:spPr>
          <a:xfrm>
            <a:off x="11209068" y="6044691"/>
            <a:ext cx="4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ak</a:t>
            </a:r>
            <a:endParaRPr lang="en-IN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4A12E7-462A-4C27-147F-5E87608A72BF}"/>
              </a:ext>
            </a:extLst>
          </p:cNvPr>
          <p:cNvSpPr/>
          <p:nvPr/>
        </p:nvSpPr>
        <p:spPr>
          <a:xfrm>
            <a:off x="7827716" y="4819235"/>
            <a:ext cx="2114338" cy="1169397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C375D1-2802-0E3F-ABC2-E997609896E7}"/>
              </a:ext>
            </a:extLst>
          </p:cNvPr>
          <p:cNvSpPr txBox="1"/>
          <p:nvPr/>
        </p:nvSpPr>
        <p:spPr>
          <a:xfrm>
            <a:off x="7400612" y="454408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sc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F93252-D1BF-1A91-F793-C18F5C3C1561}"/>
              </a:ext>
            </a:extLst>
          </p:cNvPr>
          <p:cNvSpPr txBox="1"/>
          <p:nvPr/>
        </p:nvSpPr>
        <p:spPr>
          <a:xfrm>
            <a:off x="10443890" y="6007235"/>
            <a:ext cx="56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OC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FD3212-F220-6652-716D-65FA2E30F580}"/>
              </a:ext>
            </a:extLst>
          </p:cNvPr>
          <p:cNvSpPr txBox="1"/>
          <p:nvPr/>
        </p:nvSpPr>
        <p:spPr>
          <a:xfrm>
            <a:off x="9410909" y="401859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14D57B-1CF3-96BB-AA23-A78D7A4908B7}"/>
              </a:ext>
            </a:extLst>
          </p:cNvPr>
          <p:cNvSpPr txBox="1"/>
          <p:nvPr/>
        </p:nvSpPr>
        <p:spPr>
          <a:xfrm>
            <a:off x="7391881" y="491342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m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154D58-F594-9F68-B6AA-C4BFBE33E09D}"/>
              </a:ext>
            </a:extLst>
          </p:cNvPr>
          <p:cNvSpPr txBox="1"/>
          <p:nvPr/>
        </p:nvSpPr>
        <p:spPr>
          <a:xfrm>
            <a:off x="10037096" y="60072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m</a:t>
            </a:r>
            <a:endParaRPr lang="en-IN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8A7FD0-756C-FB6E-FEA8-6D7A72532712}"/>
              </a:ext>
            </a:extLst>
          </p:cNvPr>
          <p:cNvSpPr/>
          <p:nvPr/>
        </p:nvSpPr>
        <p:spPr>
          <a:xfrm>
            <a:off x="7866005" y="5048861"/>
            <a:ext cx="2577885" cy="915469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FD9E8FB-C92A-031F-9B06-37CEAD700FF9}"/>
              </a:ext>
            </a:extLst>
          </p:cNvPr>
          <p:cNvSpPr/>
          <p:nvPr/>
        </p:nvSpPr>
        <p:spPr>
          <a:xfrm>
            <a:off x="7866006" y="5282754"/>
            <a:ext cx="2956996" cy="700180"/>
          </a:xfrm>
          <a:custGeom>
            <a:avLst/>
            <a:gdLst>
              <a:gd name="connsiteX0" fmla="*/ 0 w 2804746"/>
              <a:gd name="connsiteY0" fmla="*/ 0 h 1169397"/>
              <a:gd name="connsiteX1" fmla="*/ 2048607 w 2804746"/>
              <a:gd name="connsiteY1" fmla="*/ 26377 h 1169397"/>
              <a:gd name="connsiteX2" fmla="*/ 2523392 w 2804746"/>
              <a:gd name="connsiteY2" fmla="*/ 272561 h 1169397"/>
              <a:gd name="connsiteX3" fmla="*/ 2804746 w 2804746"/>
              <a:gd name="connsiteY3" fmla="*/ 1169377 h 116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746" h="1169397">
                <a:moveTo>
                  <a:pt x="0" y="0"/>
                </a:moveTo>
                <a:lnTo>
                  <a:pt x="2048607" y="26377"/>
                </a:lnTo>
                <a:cubicBezTo>
                  <a:pt x="2469172" y="71804"/>
                  <a:pt x="2397369" y="82061"/>
                  <a:pt x="2523392" y="272561"/>
                </a:cubicBezTo>
                <a:cubicBezTo>
                  <a:pt x="2649415" y="463061"/>
                  <a:pt x="2740269" y="1173773"/>
                  <a:pt x="2804746" y="1169377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CE40D-F45C-F309-4334-0C4592026E4E}"/>
              </a:ext>
            </a:extLst>
          </p:cNvPr>
          <p:cNvSpPr txBox="1"/>
          <p:nvPr/>
        </p:nvSpPr>
        <p:spPr>
          <a:xfrm>
            <a:off x="10609678" y="408698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3</a:t>
            </a:r>
            <a:endParaRPr lang="en-IN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1F7FB-2CC9-579B-DF4E-2611F5AA18FF}"/>
              </a:ext>
            </a:extLst>
          </p:cNvPr>
          <p:cNvSpPr txBox="1"/>
          <p:nvPr/>
        </p:nvSpPr>
        <p:spPr>
          <a:xfrm flipH="1">
            <a:off x="9951503" y="4076172"/>
            <a:ext cx="4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2</a:t>
            </a:r>
            <a:endParaRPr lang="en-IN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ADBD30-A77E-0EE8-6646-617CA7AACAA6}"/>
              </a:ext>
            </a:extLst>
          </p:cNvPr>
          <p:cNvSpPr txBox="1"/>
          <p:nvPr/>
        </p:nvSpPr>
        <p:spPr>
          <a:xfrm>
            <a:off x="9762790" y="406687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BBA20E-B504-BE90-7143-66ADD056580C}"/>
              </a:ext>
            </a:extLst>
          </p:cNvPr>
          <p:cNvSpPr txBox="1"/>
          <p:nvPr/>
        </p:nvSpPr>
        <p:spPr>
          <a:xfrm>
            <a:off x="10298304" y="40767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45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1007</TotalTime>
  <Words>1079</Words>
  <Application>Microsoft Office PowerPoint</Application>
  <PresentationFormat>Widescreen</PresentationFormat>
  <Paragraphs>375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Calisto MT</vt:lpstr>
      <vt:lpstr>Cambria Math</vt:lpstr>
      <vt:lpstr>Open Sans</vt:lpstr>
      <vt:lpstr>Wingdings 2</vt:lpstr>
      <vt:lpstr>Slate</vt:lpstr>
      <vt:lpstr>IIT Kharagpur Advance Technology Development Centre</vt:lpstr>
      <vt:lpstr>Index</vt:lpstr>
      <vt:lpstr>Intro to Solar Panels</vt:lpstr>
      <vt:lpstr>Need for Solar Integration ?</vt:lpstr>
      <vt:lpstr>Basics of Solar</vt:lpstr>
      <vt:lpstr>Basics of Solar?</vt:lpstr>
      <vt:lpstr>Basics of Solar?</vt:lpstr>
      <vt:lpstr>Basics of Solar?</vt:lpstr>
      <vt:lpstr>Dependance of Solar cells</vt:lpstr>
      <vt:lpstr>Method to Get Pm</vt:lpstr>
      <vt:lpstr> Flowchart for MPPT</vt:lpstr>
      <vt:lpstr> MATLAB Simulation </vt:lpstr>
      <vt:lpstr> MATLAB Simulation </vt:lpstr>
      <vt:lpstr> MATLAB Simulation </vt:lpstr>
      <vt:lpstr> Specification of Vehicle</vt:lpstr>
      <vt:lpstr> Specification of Solar Panel</vt:lpstr>
      <vt:lpstr> Specification of Solar Panel</vt:lpstr>
      <vt:lpstr> Estimation of Daily Solar Savings</vt:lpstr>
      <vt:lpstr> Estimation of Daily Solar Savings</vt:lpstr>
      <vt:lpstr> Estimation of Daily Solar Savings</vt:lpstr>
      <vt:lpstr> Estimation of Drive Range Extension</vt:lpstr>
      <vt:lpstr> Estimation of Daily Solar Savings</vt:lpstr>
      <vt:lpstr> MATLAB Simulation</vt:lpstr>
      <vt:lpstr> MATLAB Simulation</vt:lpstr>
      <vt:lpstr> MATLAB Simulation</vt:lpstr>
      <vt:lpstr> Recent Advancement in Solar Technology</vt:lpstr>
      <vt:lpstr> Conclusion</vt:lpstr>
      <vt:lpstr> 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Ali Shamsi</dc:creator>
  <cp:lastModifiedBy>Himanshu Sinha</cp:lastModifiedBy>
  <cp:revision>29</cp:revision>
  <dcterms:created xsi:type="dcterms:W3CDTF">2024-11-12T04:03:44Z</dcterms:created>
  <dcterms:modified xsi:type="dcterms:W3CDTF">2024-11-14T06:54:35Z</dcterms:modified>
</cp:coreProperties>
</file>